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23" r:id="rId2"/>
    <p:sldId id="256" r:id="rId3"/>
    <p:sldId id="263" r:id="rId4"/>
    <p:sldId id="424" r:id="rId5"/>
    <p:sldId id="425" r:id="rId6"/>
    <p:sldId id="426" r:id="rId7"/>
    <p:sldId id="427" r:id="rId8"/>
    <p:sldId id="429" r:id="rId9"/>
    <p:sldId id="430" r:id="rId10"/>
    <p:sldId id="428" r:id="rId11"/>
    <p:sldId id="42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07374B-08D7-AA18-F631-084B2A2705BE}" name="Andrew Smith" initials="AS" userId="S::andrew@thinkuncommon.com::c3e1a657-a194-4ea4-a1c1-6f8cf3e11ecb" providerId="AD"/>
  <p188:author id="{2539BD7A-A6B2-F97D-F68E-FB1592368184}" name="Gareth Jude" initials="GJ" userId="S::gareth@thinkuncommon.com::3bbd8ce4-e798-44b0-8a28-91e414d7e1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92B"/>
    <a:srgbClr val="9B77EC"/>
    <a:srgbClr val="CA8EFB"/>
    <a:srgbClr val="E43D3D"/>
    <a:srgbClr val="F773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E156D-79D8-4043-AB5A-48895630EEF2}" v="6" dt="2024-10-03T14:28:34.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0"/>
  </p:normalViewPr>
  <p:slideViewPr>
    <p:cSldViewPr snapToGrid="0">
      <p:cViewPr varScale="1">
        <p:scale>
          <a:sx n="102" d="100"/>
          <a:sy n="102"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8DFA5-0B25-4417-BDC8-18B57CBD21B8}"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F0884-1B93-4E0F-A016-3FF1957A46A5}" type="slidenum">
              <a:rPr lang="en-US" smtClean="0"/>
              <a:t>‹#›</a:t>
            </a:fld>
            <a:endParaRPr lang="en-US"/>
          </a:p>
        </p:txBody>
      </p:sp>
    </p:spTree>
    <p:extLst>
      <p:ext uri="{BB962C8B-B14F-4D97-AF65-F5344CB8AC3E}">
        <p14:creationId xmlns:p14="http://schemas.microsoft.com/office/powerpoint/2010/main" val="275936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93DA-79E7-0A12-D3AF-B6ACA45336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EBF9E1-EA67-5F42-32FE-5A28914118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1E6401-281A-CF52-0D60-46273D94C444}"/>
              </a:ext>
            </a:extLst>
          </p:cNvPr>
          <p:cNvSpPr>
            <a:spLocks noGrp="1"/>
          </p:cNvSpPr>
          <p:nvPr>
            <p:ph type="dt" sz="half" idx="10"/>
          </p:nvPr>
        </p:nvSpPr>
        <p:spPr/>
        <p:txBody>
          <a:bodyPr/>
          <a:lstStyle/>
          <a:p>
            <a:fld id="{76A81259-B3CC-1243-99C2-18C3D6528475}" type="datetimeFigureOut">
              <a:rPr lang="en-US" smtClean="0"/>
              <a:t>10/16/2024</a:t>
            </a:fld>
            <a:endParaRPr lang="en-US"/>
          </a:p>
        </p:txBody>
      </p:sp>
      <p:sp>
        <p:nvSpPr>
          <p:cNvPr id="5" name="Footer Placeholder 4">
            <a:extLst>
              <a:ext uri="{FF2B5EF4-FFF2-40B4-BE49-F238E27FC236}">
                <a16:creationId xmlns:a16="http://schemas.microsoft.com/office/drawing/2014/main" id="{D2DCD456-59B3-67B1-B6EB-C46CDC323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F90C9-3782-E107-9202-5A46D8801A1D}"/>
              </a:ext>
            </a:extLst>
          </p:cNvPr>
          <p:cNvSpPr>
            <a:spLocks noGrp="1"/>
          </p:cNvSpPr>
          <p:nvPr>
            <p:ph type="sldNum" sz="quarter" idx="12"/>
          </p:nvPr>
        </p:nvSpPr>
        <p:spPr/>
        <p:txBody>
          <a:bodyPr/>
          <a:lstStyle/>
          <a:p>
            <a:fld id="{25BDBC7A-F595-CA49-B1F2-78DB31D61F0E}" type="slidenum">
              <a:rPr lang="en-US" smtClean="0"/>
              <a:t>‹#›</a:t>
            </a:fld>
            <a:endParaRPr lang="en-US"/>
          </a:p>
        </p:txBody>
      </p:sp>
    </p:spTree>
    <p:extLst>
      <p:ext uri="{BB962C8B-B14F-4D97-AF65-F5344CB8AC3E}">
        <p14:creationId xmlns:p14="http://schemas.microsoft.com/office/powerpoint/2010/main" val="1724728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08DE1-3009-3915-3957-5F32A9DD23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B4846E-3BBE-310B-72C0-80ED9D7554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37B67-C741-EE26-09FF-5E8501E19453}"/>
              </a:ext>
            </a:extLst>
          </p:cNvPr>
          <p:cNvSpPr>
            <a:spLocks noGrp="1"/>
          </p:cNvSpPr>
          <p:nvPr>
            <p:ph type="dt" sz="half" idx="10"/>
          </p:nvPr>
        </p:nvSpPr>
        <p:spPr/>
        <p:txBody>
          <a:bodyPr/>
          <a:lstStyle/>
          <a:p>
            <a:fld id="{76A81259-B3CC-1243-99C2-18C3D6528475}" type="datetimeFigureOut">
              <a:rPr lang="en-US" smtClean="0"/>
              <a:t>10/16/2024</a:t>
            </a:fld>
            <a:endParaRPr lang="en-US"/>
          </a:p>
        </p:txBody>
      </p:sp>
      <p:sp>
        <p:nvSpPr>
          <p:cNvPr id="5" name="Footer Placeholder 4">
            <a:extLst>
              <a:ext uri="{FF2B5EF4-FFF2-40B4-BE49-F238E27FC236}">
                <a16:creationId xmlns:a16="http://schemas.microsoft.com/office/drawing/2014/main" id="{0D2ACE73-1FFE-998F-BF54-62025DA45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3E250-31A6-1415-46E4-913A6F84C0CA}"/>
              </a:ext>
            </a:extLst>
          </p:cNvPr>
          <p:cNvSpPr>
            <a:spLocks noGrp="1"/>
          </p:cNvSpPr>
          <p:nvPr>
            <p:ph type="sldNum" sz="quarter" idx="12"/>
          </p:nvPr>
        </p:nvSpPr>
        <p:spPr/>
        <p:txBody>
          <a:bodyPr/>
          <a:lstStyle/>
          <a:p>
            <a:fld id="{25BDBC7A-F595-CA49-B1F2-78DB31D61F0E}" type="slidenum">
              <a:rPr lang="en-US" smtClean="0"/>
              <a:t>‹#›</a:t>
            </a:fld>
            <a:endParaRPr lang="en-US"/>
          </a:p>
        </p:txBody>
      </p:sp>
    </p:spTree>
    <p:extLst>
      <p:ext uri="{BB962C8B-B14F-4D97-AF65-F5344CB8AC3E}">
        <p14:creationId xmlns:p14="http://schemas.microsoft.com/office/powerpoint/2010/main" val="33124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57B90D-EF77-5CC8-5A48-448FEA11D1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4239D8-F1BB-9E66-7C69-3DD86A09BC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1B163-1C0A-7607-4CAA-1FA08BDE0988}"/>
              </a:ext>
            </a:extLst>
          </p:cNvPr>
          <p:cNvSpPr>
            <a:spLocks noGrp="1"/>
          </p:cNvSpPr>
          <p:nvPr>
            <p:ph type="dt" sz="half" idx="10"/>
          </p:nvPr>
        </p:nvSpPr>
        <p:spPr/>
        <p:txBody>
          <a:bodyPr/>
          <a:lstStyle/>
          <a:p>
            <a:fld id="{76A81259-B3CC-1243-99C2-18C3D6528475}" type="datetimeFigureOut">
              <a:rPr lang="en-US" smtClean="0"/>
              <a:t>10/16/2024</a:t>
            </a:fld>
            <a:endParaRPr lang="en-US"/>
          </a:p>
        </p:txBody>
      </p:sp>
      <p:sp>
        <p:nvSpPr>
          <p:cNvPr id="5" name="Footer Placeholder 4">
            <a:extLst>
              <a:ext uri="{FF2B5EF4-FFF2-40B4-BE49-F238E27FC236}">
                <a16:creationId xmlns:a16="http://schemas.microsoft.com/office/drawing/2014/main" id="{8ED8C5D0-77FC-3D11-5C88-0CDB4D1D7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8E40D-F7BD-ADEE-DCEF-16982DB0620E}"/>
              </a:ext>
            </a:extLst>
          </p:cNvPr>
          <p:cNvSpPr>
            <a:spLocks noGrp="1"/>
          </p:cNvSpPr>
          <p:nvPr>
            <p:ph type="sldNum" sz="quarter" idx="12"/>
          </p:nvPr>
        </p:nvSpPr>
        <p:spPr/>
        <p:txBody>
          <a:bodyPr/>
          <a:lstStyle/>
          <a:p>
            <a:fld id="{25BDBC7A-F595-CA49-B1F2-78DB31D61F0E}" type="slidenum">
              <a:rPr lang="en-US" smtClean="0"/>
              <a:t>‹#›</a:t>
            </a:fld>
            <a:endParaRPr lang="en-US"/>
          </a:p>
        </p:txBody>
      </p:sp>
    </p:spTree>
    <p:extLst>
      <p:ext uri="{BB962C8B-B14F-4D97-AF65-F5344CB8AC3E}">
        <p14:creationId xmlns:p14="http://schemas.microsoft.com/office/powerpoint/2010/main" val="411704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3802-3860-BB4D-A046-73B996874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E9CA36-2D41-D00D-6D82-CC4421A9CF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D5DC2-673D-9FF1-BDDA-92B5F36DC4C4}"/>
              </a:ext>
            </a:extLst>
          </p:cNvPr>
          <p:cNvSpPr>
            <a:spLocks noGrp="1"/>
          </p:cNvSpPr>
          <p:nvPr>
            <p:ph type="dt" sz="half" idx="10"/>
          </p:nvPr>
        </p:nvSpPr>
        <p:spPr/>
        <p:txBody>
          <a:bodyPr/>
          <a:lstStyle/>
          <a:p>
            <a:fld id="{76A81259-B3CC-1243-99C2-18C3D6528475}" type="datetimeFigureOut">
              <a:rPr lang="en-US" smtClean="0"/>
              <a:t>10/16/2024</a:t>
            </a:fld>
            <a:endParaRPr lang="en-US"/>
          </a:p>
        </p:txBody>
      </p:sp>
      <p:sp>
        <p:nvSpPr>
          <p:cNvPr id="5" name="Footer Placeholder 4">
            <a:extLst>
              <a:ext uri="{FF2B5EF4-FFF2-40B4-BE49-F238E27FC236}">
                <a16:creationId xmlns:a16="http://schemas.microsoft.com/office/drawing/2014/main" id="{B81C249B-1511-1AFC-168F-15124BCA0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EDC14-863A-F981-6A5D-6DC0880C999B}"/>
              </a:ext>
            </a:extLst>
          </p:cNvPr>
          <p:cNvSpPr>
            <a:spLocks noGrp="1"/>
          </p:cNvSpPr>
          <p:nvPr>
            <p:ph type="sldNum" sz="quarter" idx="12"/>
          </p:nvPr>
        </p:nvSpPr>
        <p:spPr/>
        <p:txBody>
          <a:bodyPr/>
          <a:lstStyle/>
          <a:p>
            <a:fld id="{25BDBC7A-F595-CA49-B1F2-78DB31D61F0E}" type="slidenum">
              <a:rPr lang="en-US" smtClean="0"/>
              <a:t>‹#›</a:t>
            </a:fld>
            <a:endParaRPr lang="en-US"/>
          </a:p>
        </p:txBody>
      </p:sp>
    </p:spTree>
    <p:extLst>
      <p:ext uri="{BB962C8B-B14F-4D97-AF65-F5344CB8AC3E}">
        <p14:creationId xmlns:p14="http://schemas.microsoft.com/office/powerpoint/2010/main" val="175561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D3D4-068A-602B-3ED7-75B23D4095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78C515-66D9-B845-A290-715EBE1B7B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96432D-71A7-002B-AD97-326AF275B489}"/>
              </a:ext>
            </a:extLst>
          </p:cNvPr>
          <p:cNvSpPr>
            <a:spLocks noGrp="1"/>
          </p:cNvSpPr>
          <p:nvPr>
            <p:ph type="dt" sz="half" idx="10"/>
          </p:nvPr>
        </p:nvSpPr>
        <p:spPr/>
        <p:txBody>
          <a:bodyPr/>
          <a:lstStyle/>
          <a:p>
            <a:fld id="{76A81259-B3CC-1243-99C2-18C3D6528475}" type="datetimeFigureOut">
              <a:rPr lang="en-US" smtClean="0"/>
              <a:t>10/16/2024</a:t>
            </a:fld>
            <a:endParaRPr lang="en-US"/>
          </a:p>
        </p:txBody>
      </p:sp>
      <p:sp>
        <p:nvSpPr>
          <p:cNvPr id="5" name="Footer Placeholder 4">
            <a:extLst>
              <a:ext uri="{FF2B5EF4-FFF2-40B4-BE49-F238E27FC236}">
                <a16:creationId xmlns:a16="http://schemas.microsoft.com/office/drawing/2014/main" id="{5C55A3D2-46A2-45CA-2492-EDDF6DE06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63699-6B3C-DF64-2256-C098C739420C}"/>
              </a:ext>
            </a:extLst>
          </p:cNvPr>
          <p:cNvSpPr>
            <a:spLocks noGrp="1"/>
          </p:cNvSpPr>
          <p:nvPr>
            <p:ph type="sldNum" sz="quarter" idx="12"/>
          </p:nvPr>
        </p:nvSpPr>
        <p:spPr/>
        <p:txBody>
          <a:bodyPr/>
          <a:lstStyle/>
          <a:p>
            <a:fld id="{25BDBC7A-F595-CA49-B1F2-78DB31D61F0E}" type="slidenum">
              <a:rPr lang="en-US" smtClean="0"/>
              <a:t>‹#›</a:t>
            </a:fld>
            <a:endParaRPr lang="en-US"/>
          </a:p>
        </p:txBody>
      </p:sp>
    </p:spTree>
    <p:extLst>
      <p:ext uri="{BB962C8B-B14F-4D97-AF65-F5344CB8AC3E}">
        <p14:creationId xmlns:p14="http://schemas.microsoft.com/office/powerpoint/2010/main" val="168745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27AD-0758-B9FC-8C44-7538FEAF0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333AC-2D5E-67B3-8DF2-7D6B1B114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8C1678-8C96-EE2A-A956-74B1F034A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6DD936-5876-9AC6-C05E-EF6AB6B98E36}"/>
              </a:ext>
            </a:extLst>
          </p:cNvPr>
          <p:cNvSpPr>
            <a:spLocks noGrp="1"/>
          </p:cNvSpPr>
          <p:nvPr>
            <p:ph type="dt" sz="half" idx="10"/>
          </p:nvPr>
        </p:nvSpPr>
        <p:spPr/>
        <p:txBody>
          <a:bodyPr/>
          <a:lstStyle/>
          <a:p>
            <a:fld id="{76A81259-B3CC-1243-99C2-18C3D6528475}" type="datetimeFigureOut">
              <a:rPr lang="en-US" smtClean="0"/>
              <a:t>10/16/2024</a:t>
            </a:fld>
            <a:endParaRPr lang="en-US"/>
          </a:p>
        </p:txBody>
      </p:sp>
      <p:sp>
        <p:nvSpPr>
          <p:cNvPr id="6" name="Footer Placeholder 5">
            <a:extLst>
              <a:ext uri="{FF2B5EF4-FFF2-40B4-BE49-F238E27FC236}">
                <a16:creationId xmlns:a16="http://schemas.microsoft.com/office/drawing/2014/main" id="{66EE4CE7-A388-2F29-8979-4845438D5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22EBB-B9C7-ADF0-C7E3-6B5B22F13B02}"/>
              </a:ext>
            </a:extLst>
          </p:cNvPr>
          <p:cNvSpPr>
            <a:spLocks noGrp="1"/>
          </p:cNvSpPr>
          <p:nvPr>
            <p:ph type="sldNum" sz="quarter" idx="12"/>
          </p:nvPr>
        </p:nvSpPr>
        <p:spPr/>
        <p:txBody>
          <a:bodyPr/>
          <a:lstStyle/>
          <a:p>
            <a:fld id="{25BDBC7A-F595-CA49-B1F2-78DB31D61F0E}" type="slidenum">
              <a:rPr lang="en-US" smtClean="0"/>
              <a:t>‹#›</a:t>
            </a:fld>
            <a:endParaRPr lang="en-US"/>
          </a:p>
        </p:txBody>
      </p:sp>
    </p:spTree>
    <p:extLst>
      <p:ext uri="{BB962C8B-B14F-4D97-AF65-F5344CB8AC3E}">
        <p14:creationId xmlns:p14="http://schemas.microsoft.com/office/powerpoint/2010/main" val="408793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C8D3-85B2-A167-65E6-8974206A38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BEDAD9-2544-4317-1710-A0424FB17B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38743-7101-C5AD-6E60-372DC92F87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F50CBB-982F-92FE-AD4A-D25ADEFDF4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C90FA5-8A6A-1B83-29FE-1D7B60A9F7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6FD6EB-2040-3885-1425-4D25323BF74B}"/>
              </a:ext>
            </a:extLst>
          </p:cNvPr>
          <p:cNvSpPr>
            <a:spLocks noGrp="1"/>
          </p:cNvSpPr>
          <p:nvPr>
            <p:ph type="dt" sz="half" idx="10"/>
          </p:nvPr>
        </p:nvSpPr>
        <p:spPr/>
        <p:txBody>
          <a:bodyPr/>
          <a:lstStyle/>
          <a:p>
            <a:fld id="{76A81259-B3CC-1243-99C2-18C3D6528475}" type="datetimeFigureOut">
              <a:rPr lang="en-US" smtClean="0"/>
              <a:t>10/16/2024</a:t>
            </a:fld>
            <a:endParaRPr lang="en-US"/>
          </a:p>
        </p:txBody>
      </p:sp>
      <p:sp>
        <p:nvSpPr>
          <p:cNvPr id="8" name="Footer Placeholder 7">
            <a:extLst>
              <a:ext uri="{FF2B5EF4-FFF2-40B4-BE49-F238E27FC236}">
                <a16:creationId xmlns:a16="http://schemas.microsoft.com/office/drawing/2014/main" id="{4FD59820-9814-EA56-718C-C817CAADC9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B8F408-A791-CF4F-5F9D-96168EA19A80}"/>
              </a:ext>
            </a:extLst>
          </p:cNvPr>
          <p:cNvSpPr>
            <a:spLocks noGrp="1"/>
          </p:cNvSpPr>
          <p:nvPr>
            <p:ph type="sldNum" sz="quarter" idx="12"/>
          </p:nvPr>
        </p:nvSpPr>
        <p:spPr/>
        <p:txBody>
          <a:bodyPr/>
          <a:lstStyle/>
          <a:p>
            <a:fld id="{25BDBC7A-F595-CA49-B1F2-78DB31D61F0E}" type="slidenum">
              <a:rPr lang="en-US" smtClean="0"/>
              <a:t>‹#›</a:t>
            </a:fld>
            <a:endParaRPr lang="en-US"/>
          </a:p>
        </p:txBody>
      </p:sp>
    </p:spTree>
    <p:extLst>
      <p:ext uri="{BB962C8B-B14F-4D97-AF65-F5344CB8AC3E}">
        <p14:creationId xmlns:p14="http://schemas.microsoft.com/office/powerpoint/2010/main" val="174100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6AB15-1B91-404D-0898-67B88DDFD8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309407-0027-AC4C-1380-E1F1277FFFF9}"/>
              </a:ext>
            </a:extLst>
          </p:cNvPr>
          <p:cNvSpPr>
            <a:spLocks noGrp="1"/>
          </p:cNvSpPr>
          <p:nvPr>
            <p:ph type="dt" sz="half" idx="10"/>
          </p:nvPr>
        </p:nvSpPr>
        <p:spPr/>
        <p:txBody>
          <a:bodyPr/>
          <a:lstStyle/>
          <a:p>
            <a:fld id="{76A81259-B3CC-1243-99C2-18C3D6528475}" type="datetimeFigureOut">
              <a:rPr lang="en-US" smtClean="0"/>
              <a:t>10/16/2024</a:t>
            </a:fld>
            <a:endParaRPr lang="en-US"/>
          </a:p>
        </p:txBody>
      </p:sp>
      <p:sp>
        <p:nvSpPr>
          <p:cNvPr id="4" name="Footer Placeholder 3">
            <a:extLst>
              <a:ext uri="{FF2B5EF4-FFF2-40B4-BE49-F238E27FC236}">
                <a16:creationId xmlns:a16="http://schemas.microsoft.com/office/drawing/2014/main" id="{F75DAF68-7BD5-F04A-0156-DEA7820608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EA868E-DAF6-1632-86F8-1E0E8962A852}"/>
              </a:ext>
            </a:extLst>
          </p:cNvPr>
          <p:cNvSpPr>
            <a:spLocks noGrp="1"/>
          </p:cNvSpPr>
          <p:nvPr>
            <p:ph type="sldNum" sz="quarter" idx="12"/>
          </p:nvPr>
        </p:nvSpPr>
        <p:spPr/>
        <p:txBody>
          <a:bodyPr/>
          <a:lstStyle/>
          <a:p>
            <a:fld id="{25BDBC7A-F595-CA49-B1F2-78DB31D61F0E}" type="slidenum">
              <a:rPr lang="en-US" smtClean="0"/>
              <a:t>‹#›</a:t>
            </a:fld>
            <a:endParaRPr lang="en-US"/>
          </a:p>
        </p:txBody>
      </p:sp>
    </p:spTree>
    <p:extLst>
      <p:ext uri="{BB962C8B-B14F-4D97-AF65-F5344CB8AC3E}">
        <p14:creationId xmlns:p14="http://schemas.microsoft.com/office/powerpoint/2010/main" val="163902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0DC9E3-2A84-FC30-6874-FE526904BAB9}"/>
              </a:ext>
            </a:extLst>
          </p:cNvPr>
          <p:cNvSpPr>
            <a:spLocks noGrp="1"/>
          </p:cNvSpPr>
          <p:nvPr>
            <p:ph type="dt" sz="half" idx="10"/>
          </p:nvPr>
        </p:nvSpPr>
        <p:spPr/>
        <p:txBody>
          <a:bodyPr/>
          <a:lstStyle/>
          <a:p>
            <a:fld id="{76A81259-B3CC-1243-99C2-18C3D6528475}" type="datetimeFigureOut">
              <a:rPr lang="en-US" smtClean="0"/>
              <a:t>10/16/2024</a:t>
            </a:fld>
            <a:endParaRPr lang="en-US"/>
          </a:p>
        </p:txBody>
      </p:sp>
      <p:sp>
        <p:nvSpPr>
          <p:cNvPr id="3" name="Footer Placeholder 2">
            <a:extLst>
              <a:ext uri="{FF2B5EF4-FFF2-40B4-BE49-F238E27FC236}">
                <a16:creationId xmlns:a16="http://schemas.microsoft.com/office/drawing/2014/main" id="{7BDFA761-0A62-DBE7-FC4D-20B2C18985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EF031C-222C-5957-ABEB-46C2133FB92B}"/>
              </a:ext>
            </a:extLst>
          </p:cNvPr>
          <p:cNvSpPr>
            <a:spLocks noGrp="1"/>
          </p:cNvSpPr>
          <p:nvPr>
            <p:ph type="sldNum" sz="quarter" idx="12"/>
          </p:nvPr>
        </p:nvSpPr>
        <p:spPr/>
        <p:txBody>
          <a:bodyPr/>
          <a:lstStyle/>
          <a:p>
            <a:fld id="{25BDBC7A-F595-CA49-B1F2-78DB31D61F0E}" type="slidenum">
              <a:rPr lang="en-US" smtClean="0"/>
              <a:t>‹#›</a:t>
            </a:fld>
            <a:endParaRPr lang="en-US"/>
          </a:p>
        </p:txBody>
      </p:sp>
    </p:spTree>
    <p:extLst>
      <p:ext uri="{BB962C8B-B14F-4D97-AF65-F5344CB8AC3E}">
        <p14:creationId xmlns:p14="http://schemas.microsoft.com/office/powerpoint/2010/main" val="1475661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DE37-A906-06EF-FC61-282335DBED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81FF9F-C299-21EC-3BC8-88E4BB876E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8005E9-88CB-4525-E6BB-7B01AD5A5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AADD8-F731-685B-7797-22CC93D14DC3}"/>
              </a:ext>
            </a:extLst>
          </p:cNvPr>
          <p:cNvSpPr>
            <a:spLocks noGrp="1"/>
          </p:cNvSpPr>
          <p:nvPr>
            <p:ph type="dt" sz="half" idx="10"/>
          </p:nvPr>
        </p:nvSpPr>
        <p:spPr/>
        <p:txBody>
          <a:bodyPr/>
          <a:lstStyle/>
          <a:p>
            <a:fld id="{76A81259-B3CC-1243-99C2-18C3D6528475}" type="datetimeFigureOut">
              <a:rPr lang="en-US" smtClean="0"/>
              <a:t>10/16/2024</a:t>
            </a:fld>
            <a:endParaRPr lang="en-US"/>
          </a:p>
        </p:txBody>
      </p:sp>
      <p:sp>
        <p:nvSpPr>
          <p:cNvPr id="6" name="Footer Placeholder 5">
            <a:extLst>
              <a:ext uri="{FF2B5EF4-FFF2-40B4-BE49-F238E27FC236}">
                <a16:creationId xmlns:a16="http://schemas.microsoft.com/office/drawing/2014/main" id="{C8FBAC7E-E6BC-D20A-E088-4D997A6ED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35183-A04A-42F7-FC2F-89B3FD0B620E}"/>
              </a:ext>
            </a:extLst>
          </p:cNvPr>
          <p:cNvSpPr>
            <a:spLocks noGrp="1"/>
          </p:cNvSpPr>
          <p:nvPr>
            <p:ph type="sldNum" sz="quarter" idx="12"/>
          </p:nvPr>
        </p:nvSpPr>
        <p:spPr/>
        <p:txBody>
          <a:bodyPr/>
          <a:lstStyle/>
          <a:p>
            <a:fld id="{25BDBC7A-F595-CA49-B1F2-78DB31D61F0E}" type="slidenum">
              <a:rPr lang="en-US" smtClean="0"/>
              <a:t>‹#›</a:t>
            </a:fld>
            <a:endParaRPr lang="en-US"/>
          </a:p>
        </p:txBody>
      </p:sp>
    </p:spTree>
    <p:extLst>
      <p:ext uri="{BB962C8B-B14F-4D97-AF65-F5344CB8AC3E}">
        <p14:creationId xmlns:p14="http://schemas.microsoft.com/office/powerpoint/2010/main" val="77534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8082F-E13A-216A-F6E0-EF68F6D00F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61EC47-801E-D9DD-B56E-1617CB0D2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59900D-4F2F-0E50-7A95-DA33680538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63099-5A6A-98DB-3EC0-9B1C1832D0BE}"/>
              </a:ext>
            </a:extLst>
          </p:cNvPr>
          <p:cNvSpPr>
            <a:spLocks noGrp="1"/>
          </p:cNvSpPr>
          <p:nvPr>
            <p:ph type="dt" sz="half" idx="10"/>
          </p:nvPr>
        </p:nvSpPr>
        <p:spPr/>
        <p:txBody>
          <a:bodyPr/>
          <a:lstStyle/>
          <a:p>
            <a:fld id="{76A81259-B3CC-1243-99C2-18C3D6528475}" type="datetimeFigureOut">
              <a:rPr lang="en-US" smtClean="0"/>
              <a:t>10/16/2024</a:t>
            </a:fld>
            <a:endParaRPr lang="en-US"/>
          </a:p>
        </p:txBody>
      </p:sp>
      <p:sp>
        <p:nvSpPr>
          <p:cNvPr id="6" name="Footer Placeholder 5">
            <a:extLst>
              <a:ext uri="{FF2B5EF4-FFF2-40B4-BE49-F238E27FC236}">
                <a16:creationId xmlns:a16="http://schemas.microsoft.com/office/drawing/2014/main" id="{C1990993-93EF-2690-9B22-95B607B69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6D9DE-DEBE-B4E4-2DCF-CC1395F989E5}"/>
              </a:ext>
            </a:extLst>
          </p:cNvPr>
          <p:cNvSpPr>
            <a:spLocks noGrp="1"/>
          </p:cNvSpPr>
          <p:nvPr>
            <p:ph type="sldNum" sz="quarter" idx="12"/>
          </p:nvPr>
        </p:nvSpPr>
        <p:spPr/>
        <p:txBody>
          <a:bodyPr/>
          <a:lstStyle/>
          <a:p>
            <a:fld id="{25BDBC7A-F595-CA49-B1F2-78DB31D61F0E}" type="slidenum">
              <a:rPr lang="en-US" smtClean="0"/>
              <a:t>‹#›</a:t>
            </a:fld>
            <a:endParaRPr lang="en-US"/>
          </a:p>
        </p:txBody>
      </p:sp>
    </p:spTree>
    <p:extLst>
      <p:ext uri="{BB962C8B-B14F-4D97-AF65-F5344CB8AC3E}">
        <p14:creationId xmlns:p14="http://schemas.microsoft.com/office/powerpoint/2010/main" val="179463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A707C3-6390-74DE-A410-25BB177492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C65445-9524-5D39-F52F-40E3BE4DB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90D45-9C3F-3E62-F09E-D6E82C21BE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81259-B3CC-1243-99C2-18C3D6528475}" type="datetimeFigureOut">
              <a:rPr lang="en-US" smtClean="0"/>
              <a:t>10/16/2024</a:t>
            </a:fld>
            <a:endParaRPr lang="en-US"/>
          </a:p>
        </p:txBody>
      </p:sp>
      <p:sp>
        <p:nvSpPr>
          <p:cNvPr id="5" name="Footer Placeholder 4">
            <a:extLst>
              <a:ext uri="{FF2B5EF4-FFF2-40B4-BE49-F238E27FC236}">
                <a16:creationId xmlns:a16="http://schemas.microsoft.com/office/drawing/2014/main" id="{B84EA32F-65E7-7398-4AB1-E1397AF812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DA6394-63AA-F52F-0E3C-75A7E0A93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DBC7A-F595-CA49-B1F2-78DB31D61F0E}" type="slidenum">
              <a:rPr lang="en-US" smtClean="0"/>
              <a:t>‹#›</a:t>
            </a:fld>
            <a:endParaRPr lang="en-US"/>
          </a:p>
        </p:txBody>
      </p:sp>
    </p:spTree>
    <p:extLst>
      <p:ext uri="{BB962C8B-B14F-4D97-AF65-F5344CB8AC3E}">
        <p14:creationId xmlns:p14="http://schemas.microsoft.com/office/powerpoint/2010/main" val="1717624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hyperlink" Target="https://www.nrfbigshow.com/exhibitors"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s://www.nrfbigshow.com/about/who-atten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nrfbigshow.com/expo/innovato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hopquarters.com/"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7CE5D-342A-7CF5-3FEC-EACCD1F470A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AF99B8D-1A2B-6153-CA17-1CCF08AA9CCD}"/>
              </a:ext>
            </a:extLst>
          </p:cNvPr>
          <p:cNvSpPr txBox="1"/>
          <p:nvPr/>
        </p:nvSpPr>
        <p:spPr>
          <a:xfrm>
            <a:off x="5712939" y="151179"/>
            <a:ext cx="5608891" cy="6555641"/>
          </a:xfrm>
          <a:prstGeom prst="rect">
            <a:avLst/>
          </a:prstGeom>
          <a:noFill/>
        </p:spPr>
        <p:txBody>
          <a:bodyPr wrap="square">
            <a:spAutoFit/>
          </a:bodyPr>
          <a:lstStyle/>
          <a:p>
            <a:r>
              <a:rPr lang="en-US" sz="1200" dirty="0">
                <a:latin typeface="Poppins" pitchFamily="2" charset="77"/>
                <a:cs typeface="Poppins" pitchFamily="2" charset="77"/>
              </a:rPr>
              <a:t>Dear Australian Retail Leaders,</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As someone who has attended NRF for over 10 years, both as a retailer and an industry analyst, I can confidently say that it’s back to being one of the most transformative experiences for leaders in our industry. The NRF Big Show is a powerhouse of insights, ideas, and innovations, but here’s the truth: the real magic happens not just on the show floor or in the sessions. It’s what takes place around the halls, in the </a:t>
            </a:r>
            <a:r>
              <a:rPr lang="en-US" sz="1200" dirty="0">
                <a:latin typeface="Century Gothic" panose="020B0502020202020204" pitchFamily="34" charset="0"/>
                <a:cs typeface="Poppins" pitchFamily="2" charset="77"/>
              </a:rPr>
              <a:t>conversations</a:t>
            </a:r>
            <a:r>
              <a:rPr lang="en-US" sz="1200" dirty="0">
                <a:latin typeface="Poppins" pitchFamily="2" charset="77"/>
                <a:cs typeface="Poppins" pitchFamily="2" charset="77"/>
              </a:rPr>
              <a:t>, and in the unique opportunities to connect with global thought leaders that provide the most value.</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We understand that building the business case to attend NRF can be a challenge—especially when costs are under scrutiny. But while costs are important, so too are the opportunities you’ll miss by not engaging with the future of retail. The insights, inspiration, and strategies you’ll bring back from NRF aren’t just beneficial—they’re essential for sustainable growth.</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This guide was designed specifically for you—Australian retailers—because we know how critical it is to maximize the value of your time at NRF. It's not just about attending sessions; it’s about making the most of every opportunity to learn, network, and gather the inspiration that will fuel the future of your business.  We’ve created this document in a way that you can simply cut and paste and build in your answers.</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We hope this guide helps you build the business case, navigate the event, and ultimately bring back the insights that will drive your company forward.</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	      </a:t>
            </a:r>
          </a:p>
          <a:p>
            <a:r>
              <a:rPr lang="en-US" sz="1200" dirty="0">
                <a:latin typeface="Poppins" pitchFamily="2" charset="77"/>
                <a:cs typeface="Poppins" pitchFamily="2" charset="77"/>
              </a:rPr>
              <a:t>	      Looking forward to seeing you in New York,</a:t>
            </a:r>
          </a:p>
          <a:p>
            <a:endParaRPr lang="en-US" sz="1200" dirty="0">
              <a:latin typeface="Poppins" pitchFamily="2" charset="77"/>
              <a:cs typeface="Poppins" pitchFamily="2" charset="77"/>
            </a:endParaRPr>
          </a:p>
          <a:p>
            <a:r>
              <a:rPr lang="en-US" sz="1200" dirty="0">
                <a:latin typeface="Poppins" pitchFamily="2" charset="77"/>
                <a:cs typeface="Poppins" pitchFamily="2" charset="77"/>
              </a:rPr>
              <a:t>	      </a:t>
            </a:r>
            <a:r>
              <a:rPr lang="en-US" sz="1200" b="1" dirty="0">
                <a:latin typeface="Poppins" pitchFamily="2" charset="77"/>
                <a:cs typeface="Poppins" pitchFamily="2" charset="77"/>
              </a:rPr>
              <a:t>Andrew Smith</a:t>
            </a:r>
          </a:p>
          <a:p>
            <a:r>
              <a:rPr lang="en-US" sz="1200" b="1" dirty="0">
                <a:latin typeface="Poppins" pitchFamily="2" charset="77"/>
                <a:cs typeface="Poppins" pitchFamily="2" charset="77"/>
              </a:rPr>
              <a:t>	       Co-Founder &amp; Managing Partner</a:t>
            </a:r>
          </a:p>
          <a:p>
            <a:r>
              <a:rPr lang="en-US" sz="1200" b="1" dirty="0">
                <a:latin typeface="Poppins" pitchFamily="2" charset="77"/>
                <a:cs typeface="Poppins" pitchFamily="2" charset="77"/>
              </a:rPr>
              <a:t>	       ThinkUncommon</a:t>
            </a:r>
          </a:p>
        </p:txBody>
      </p:sp>
      <p:pic>
        <p:nvPicPr>
          <p:cNvPr id="17" name="Picture 16">
            <a:extLst>
              <a:ext uri="{FF2B5EF4-FFF2-40B4-BE49-F238E27FC236}">
                <a16:creationId xmlns:a16="http://schemas.microsoft.com/office/drawing/2014/main" id="{FCBFA333-B238-0E53-4FE3-ABA82E3D87D0}"/>
              </a:ext>
            </a:extLst>
          </p:cNvPr>
          <p:cNvPicPr>
            <a:picLocks noChangeAspect="1"/>
          </p:cNvPicPr>
          <p:nvPr/>
        </p:nvPicPr>
        <p:blipFill>
          <a:blip r:embed="rId2" cstate="email">
            <a:duotone>
              <a:prstClr val="black"/>
              <a:srgbClr val="CA8EFB">
                <a:tint val="45000"/>
                <a:satMod val="400000"/>
              </a:srgbClr>
            </a:duotone>
            <a:extLst>
              <a:ext uri="{28A0092B-C50C-407E-A947-70E740481C1C}">
                <a14:useLocalDpi xmlns:a14="http://schemas.microsoft.com/office/drawing/2010/main"/>
              </a:ext>
            </a:extLst>
          </a:blip>
          <a:stretch>
            <a:fillRect/>
          </a:stretch>
        </p:blipFill>
        <p:spPr>
          <a:xfrm>
            <a:off x="0" y="0"/>
            <a:ext cx="5486400" cy="6858000"/>
          </a:xfrm>
          <a:prstGeom prst="rect">
            <a:avLst/>
          </a:prstGeom>
        </p:spPr>
      </p:pic>
      <p:pic>
        <p:nvPicPr>
          <p:cNvPr id="15" name="Picture 14" descr="Logo&#10;&#10;Description automatically generated with medium confidence">
            <a:extLst>
              <a:ext uri="{FF2B5EF4-FFF2-40B4-BE49-F238E27FC236}">
                <a16:creationId xmlns:a16="http://schemas.microsoft.com/office/drawing/2014/main" id="{BA569042-B201-DE04-292D-3D16401DB8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62735" y="6379597"/>
            <a:ext cx="1429265" cy="478403"/>
          </a:xfrm>
          <a:prstGeom prst="rect">
            <a:avLst/>
          </a:prstGeom>
        </p:spPr>
      </p:pic>
      <p:pic>
        <p:nvPicPr>
          <p:cNvPr id="19" name="Picture 18" descr="A person in a suit&#10;&#10;Description automatically generated">
            <a:extLst>
              <a:ext uri="{FF2B5EF4-FFF2-40B4-BE49-F238E27FC236}">
                <a16:creationId xmlns:a16="http://schemas.microsoft.com/office/drawing/2014/main" id="{4F124287-0260-B245-45B5-5C9DC33ADF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11795" y="5608914"/>
            <a:ext cx="1062746" cy="1060835"/>
          </a:xfrm>
          <a:prstGeom prst="ellipse">
            <a:avLst/>
          </a:prstGeom>
        </p:spPr>
      </p:pic>
      <p:sp>
        <p:nvSpPr>
          <p:cNvPr id="20" name="Title 1">
            <a:extLst>
              <a:ext uri="{FF2B5EF4-FFF2-40B4-BE49-F238E27FC236}">
                <a16:creationId xmlns:a16="http://schemas.microsoft.com/office/drawing/2014/main" id="{E5B8D6B5-D978-62F8-77CD-29C6B367684D}"/>
              </a:ext>
            </a:extLst>
          </p:cNvPr>
          <p:cNvSpPr txBox="1">
            <a:spLocks/>
          </p:cNvSpPr>
          <p:nvPr/>
        </p:nvSpPr>
        <p:spPr>
          <a:xfrm>
            <a:off x="158504" y="151179"/>
            <a:ext cx="516939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Poppins" pitchFamily="2" charset="77"/>
                <a:cs typeface="Poppins" pitchFamily="2" charset="77"/>
              </a:rPr>
              <a:t>Welcome </a:t>
            </a:r>
            <a:br>
              <a:rPr lang="en-US" b="1">
                <a:solidFill>
                  <a:schemeClr val="bg1"/>
                </a:solidFill>
                <a:latin typeface="Poppins" pitchFamily="2" charset="77"/>
                <a:cs typeface="Poppins" pitchFamily="2" charset="77"/>
              </a:rPr>
            </a:br>
            <a:r>
              <a:rPr lang="en-US" b="1">
                <a:solidFill>
                  <a:schemeClr val="bg1"/>
                </a:solidFill>
                <a:latin typeface="Poppins" pitchFamily="2" charset="77"/>
                <a:cs typeface="Poppins" pitchFamily="2" charset="77"/>
              </a:rPr>
              <a:t>to NYC</a:t>
            </a:r>
          </a:p>
        </p:txBody>
      </p:sp>
    </p:spTree>
    <p:extLst>
      <p:ext uri="{BB962C8B-B14F-4D97-AF65-F5344CB8AC3E}">
        <p14:creationId xmlns:p14="http://schemas.microsoft.com/office/powerpoint/2010/main" val="135423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3C575-89DB-F0C9-CDA4-FD46DEDF4649}"/>
            </a:ext>
          </a:extLst>
        </p:cNvPr>
        <p:cNvGrpSpPr/>
        <p:nvPr/>
      </p:nvGrpSpPr>
      <p:grpSpPr>
        <a:xfrm>
          <a:off x="0" y="0"/>
          <a:ext cx="0" cy="0"/>
          <a:chOff x="0" y="0"/>
          <a:chExt cx="0" cy="0"/>
        </a:xfrm>
      </p:grpSpPr>
      <p:pic>
        <p:nvPicPr>
          <p:cNvPr id="3" name="Google Shape;266;p61">
            <a:extLst>
              <a:ext uri="{FF2B5EF4-FFF2-40B4-BE49-F238E27FC236}">
                <a16:creationId xmlns:a16="http://schemas.microsoft.com/office/drawing/2014/main" id="{14A70482-093E-8550-DAF4-4913B2524415}"/>
              </a:ext>
            </a:extLst>
          </p:cNvPr>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10189269" y="-11260"/>
            <a:ext cx="1470657" cy="411783"/>
          </a:xfrm>
          <a:prstGeom prst="rect">
            <a:avLst/>
          </a:prstGeom>
          <a:noFill/>
          <a:ln>
            <a:noFill/>
          </a:ln>
        </p:spPr>
      </p:pic>
      <p:sp>
        <p:nvSpPr>
          <p:cNvPr id="19" name="TextBox 18">
            <a:extLst>
              <a:ext uri="{FF2B5EF4-FFF2-40B4-BE49-F238E27FC236}">
                <a16:creationId xmlns:a16="http://schemas.microsoft.com/office/drawing/2014/main" id="{2C3B0378-DA39-EF68-939E-D8B1FE39D9A8}"/>
              </a:ext>
            </a:extLst>
          </p:cNvPr>
          <p:cNvSpPr txBox="1"/>
          <p:nvPr/>
        </p:nvSpPr>
        <p:spPr>
          <a:xfrm>
            <a:off x="2523595" y="1332326"/>
            <a:ext cx="8102363" cy="827534"/>
          </a:xfrm>
          <a:prstGeom prst="rect">
            <a:avLst/>
          </a:prstGeom>
          <a:noFill/>
        </p:spPr>
        <p:txBody>
          <a:bodyPr wrap="square">
            <a:spAutoFit/>
          </a:bodyPr>
          <a:lstStyle/>
          <a:p>
            <a:pPr marL="0" marR="0">
              <a:lnSpc>
                <a:spcPct val="115000"/>
              </a:lnSpc>
              <a:spcBef>
                <a:spcPts val="0"/>
              </a:spcBef>
              <a:spcAft>
                <a:spcPts val="1000"/>
              </a:spcAft>
            </a:pPr>
            <a:r>
              <a:rPr lang="en-US" sz="1400" dirty="0">
                <a:effectLst/>
                <a:latin typeface="Century Gothic" panose="020B0502020202020204" pitchFamily="34" charset="0"/>
                <a:ea typeface="MS Mincho" panose="02020609040205080304" pitchFamily="49" charset="-128"/>
                <a:cs typeface="Poppins" pitchFamily="2" charset="77"/>
              </a:rPr>
              <a:t>We have calculated costs as per below,</a:t>
            </a:r>
            <a:r>
              <a:rPr lang="en-US" sz="1400" dirty="0">
                <a:latin typeface="Century Gothic" panose="020B0502020202020204" pitchFamily="34" charset="0"/>
                <a:ea typeface="MS Mincho" panose="02020609040205080304" pitchFamily="49" charset="-128"/>
                <a:cs typeface="Poppins" pitchFamily="2" charset="77"/>
              </a:rPr>
              <a:t> as well as a collected a few data points that have been recorded by brands as returns from projects related to NRF topics, partnerships, and insights:</a:t>
            </a:r>
            <a:endParaRPr lang="en-US" sz="1400" dirty="0">
              <a:effectLst/>
              <a:latin typeface="Century Gothic" panose="020B0502020202020204" pitchFamily="34" charset="0"/>
              <a:ea typeface="MS Mincho" panose="02020609040205080304" pitchFamily="49" charset="-128"/>
              <a:cs typeface="Poppins" pitchFamily="2" charset="77"/>
            </a:endParaRPr>
          </a:p>
        </p:txBody>
      </p:sp>
      <p:sp>
        <p:nvSpPr>
          <p:cNvPr id="4" name="TextBox 3">
            <a:extLst>
              <a:ext uri="{FF2B5EF4-FFF2-40B4-BE49-F238E27FC236}">
                <a16:creationId xmlns:a16="http://schemas.microsoft.com/office/drawing/2014/main" id="{E15D9824-78FC-5BA7-4305-909E094FA43F}"/>
              </a:ext>
            </a:extLst>
          </p:cNvPr>
          <p:cNvSpPr txBox="1"/>
          <p:nvPr/>
        </p:nvSpPr>
        <p:spPr>
          <a:xfrm>
            <a:off x="2523596" y="194632"/>
            <a:ext cx="9210121" cy="672556"/>
          </a:xfrm>
          <a:prstGeom prst="rect">
            <a:avLst/>
          </a:prstGeom>
          <a:noFill/>
        </p:spPr>
        <p:txBody>
          <a:bodyPr wrap="square">
            <a:spAutoFit/>
          </a:bodyPr>
          <a:lstStyle/>
          <a:p>
            <a:pPr marL="0" marR="0">
              <a:lnSpc>
                <a:spcPct val="115000"/>
              </a:lnSpc>
              <a:spcBef>
                <a:spcPts val="0"/>
              </a:spcBef>
              <a:spcAft>
                <a:spcPts val="1000"/>
              </a:spcAft>
            </a:pPr>
            <a:r>
              <a:rPr lang="en-US" sz="3600" b="1" dirty="0">
                <a:solidFill>
                  <a:schemeClr val="bg1">
                    <a:lumMod val="50000"/>
                  </a:schemeClr>
                </a:solidFill>
                <a:latin typeface="Century Gothic" panose="020B0502020202020204" pitchFamily="34" charset="0"/>
                <a:ea typeface="MS Mincho" panose="02020609040205080304" pitchFamily="49" charset="-128"/>
                <a:cs typeface="Poppins" pitchFamily="2" charset="77"/>
              </a:rPr>
              <a:t>Expected Costs</a:t>
            </a:r>
            <a:endParaRPr lang="en-US" sz="3600" b="1" dirty="0">
              <a:solidFill>
                <a:schemeClr val="bg1">
                  <a:lumMod val="50000"/>
                </a:schemeClr>
              </a:solidFill>
              <a:effectLst/>
              <a:latin typeface="Century Gothic" panose="020B0502020202020204" pitchFamily="34" charset="0"/>
              <a:ea typeface="MS Mincho" panose="02020609040205080304" pitchFamily="49" charset="-128"/>
              <a:cs typeface="Poppins" pitchFamily="2" charset="77"/>
            </a:endParaRPr>
          </a:p>
        </p:txBody>
      </p:sp>
      <p:sp>
        <p:nvSpPr>
          <p:cNvPr id="26" name="TextBox 25">
            <a:extLst>
              <a:ext uri="{FF2B5EF4-FFF2-40B4-BE49-F238E27FC236}">
                <a16:creationId xmlns:a16="http://schemas.microsoft.com/office/drawing/2014/main" id="{BE21D200-62EA-CDE9-1EB6-61CAE0B8B56E}"/>
              </a:ext>
            </a:extLst>
          </p:cNvPr>
          <p:cNvSpPr txBox="1"/>
          <p:nvPr/>
        </p:nvSpPr>
        <p:spPr>
          <a:xfrm>
            <a:off x="2523596" y="945213"/>
            <a:ext cx="3782153" cy="33406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500" b="1" dirty="0">
                <a:solidFill>
                  <a:prstClr val="black"/>
                </a:solidFill>
                <a:latin typeface="Century Gothic" panose="020B0502020202020204" pitchFamily="34" charset="0"/>
                <a:ea typeface="MS Mincho" panose="02020609040205080304" pitchFamily="49" charset="-128"/>
                <a:cs typeface="Poppins" pitchFamily="2" charset="77"/>
              </a:rPr>
              <a:t>Maximizing Value</a:t>
            </a:r>
            <a:endParaRPr kumimoji="0" lang="en-US" sz="1500" b="1"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endParaRPr>
          </a:p>
        </p:txBody>
      </p:sp>
      <p:pic>
        <p:nvPicPr>
          <p:cNvPr id="30" name="Picture 29">
            <a:extLst>
              <a:ext uri="{FF2B5EF4-FFF2-40B4-BE49-F238E27FC236}">
                <a16:creationId xmlns:a16="http://schemas.microsoft.com/office/drawing/2014/main" id="{3583C079-EF96-D4BB-C115-428E717E3E3A}"/>
              </a:ext>
            </a:extLst>
          </p:cNvPr>
          <p:cNvPicPr>
            <a:picLocks noChangeAspect="1"/>
          </p:cNvPicPr>
          <p:nvPr/>
        </p:nvPicPr>
        <p:blipFill>
          <a:blip r:embed="rId3" cstate="email">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0" y="0"/>
            <a:ext cx="2124632" cy="6858000"/>
          </a:xfrm>
          <a:prstGeom prst="rect">
            <a:avLst/>
          </a:prstGeom>
        </p:spPr>
      </p:pic>
      <p:graphicFrame>
        <p:nvGraphicFramePr>
          <p:cNvPr id="9" name="Table 8">
            <a:extLst>
              <a:ext uri="{FF2B5EF4-FFF2-40B4-BE49-F238E27FC236}">
                <a16:creationId xmlns:a16="http://schemas.microsoft.com/office/drawing/2014/main" id="{8B102741-F93A-4B06-C54E-CB1350403822}"/>
              </a:ext>
            </a:extLst>
          </p:cNvPr>
          <p:cNvGraphicFramePr>
            <a:graphicFrameLocks noGrp="1"/>
          </p:cNvGraphicFramePr>
          <p:nvPr>
            <p:extLst>
              <p:ext uri="{D42A27DB-BD31-4B8C-83A1-F6EECF244321}">
                <p14:modId xmlns:p14="http://schemas.microsoft.com/office/powerpoint/2010/main" val="4232687204"/>
              </p:ext>
            </p:extLst>
          </p:nvPr>
        </p:nvGraphicFramePr>
        <p:xfrm>
          <a:off x="2523596" y="2321930"/>
          <a:ext cx="5564114" cy="2225040"/>
        </p:xfrm>
        <a:graphic>
          <a:graphicData uri="http://schemas.openxmlformats.org/drawingml/2006/table">
            <a:tbl>
              <a:tblPr firstRow="1" bandRow="1">
                <a:tableStyleId>{F5AB1C69-6EDB-4FF4-983F-18BD219EF322}</a:tableStyleId>
              </a:tblPr>
              <a:tblGrid>
                <a:gridCol w="2552901">
                  <a:extLst>
                    <a:ext uri="{9D8B030D-6E8A-4147-A177-3AD203B41FA5}">
                      <a16:colId xmlns:a16="http://schemas.microsoft.com/office/drawing/2014/main" val="1101705113"/>
                    </a:ext>
                  </a:extLst>
                </a:gridCol>
                <a:gridCol w="3011213">
                  <a:extLst>
                    <a:ext uri="{9D8B030D-6E8A-4147-A177-3AD203B41FA5}">
                      <a16:colId xmlns:a16="http://schemas.microsoft.com/office/drawing/2014/main" val="3469116058"/>
                    </a:ext>
                  </a:extLst>
                </a:gridCol>
              </a:tblGrid>
              <a:tr h="370840">
                <a:tc>
                  <a:txBody>
                    <a:bodyPr/>
                    <a:lstStyle/>
                    <a:p>
                      <a:pPr algn="ctr"/>
                      <a:r>
                        <a:rPr lang="en-US" sz="1400" b="0" i="0" dirty="0">
                          <a:latin typeface="Century Gothic" panose="020B0502020202020204" pitchFamily="34" charset="0"/>
                          <a:cs typeface="Poppins" pitchFamily="2" charset="77"/>
                        </a:rPr>
                        <a:t>Type</a:t>
                      </a:r>
                    </a:p>
                  </a:txBody>
                  <a:tcPr anchor="ctr"/>
                </a:tc>
                <a:tc>
                  <a:txBody>
                    <a:bodyPr/>
                    <a:lstStyle/>
                    <a:p>
                      <a:pPr algn="ctr"/>
                      <a:r>
                        <a:rPr lang="en-US" sz="1400" b="0" i="0" dirty="0">
                          <a:latin typeface="Century Gothic" panose="020B0502020202020204" pitchFamily="34" charset="0"/>
                          <a:cs typeface="Poppins" pitchFamily="2" charset="77"/>
                        </a:rPr>
                        <a:t>Cost</a:t>
                      </a:r>
                    </a:p>
                  </a:txBody>
                  <a:tcPr anchor="ctr"/>
                </a:tc>
                <a:extLst>
                  <a:ext uri="{0D108BD9-81ED-4DB2-BD59-A6C34878D82A}">
                    <a16:rowId xmlns:a16="http://schemas.microsoft.com/office/drawing/2014/main" val="2747407088"/>
                  </a:ext>
                </a:extLst>
              </a:tr>
              <a:tr h="370840">
                <a:tc>
                  <a:txBody>
                    <a:bodyPr/>
                    <a:lstStyle/>
                    <a:p>
                      <a:pPr algn="ctr"/>
                      <a:r>
                        <a:rPr lang="en-US" sz="1400" b="0" i="0" dirty="0">
                          <a:latin typeface="Century Gothic" panose="020B0502020202020204" pitchFamily="34" charset="0"/>
                          <a:cs typeface="Poppins" pitchFamily="2" charset="77"/>
                        </a:rPr>
                        <a:t>Airfares</a:t>
                      </a: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2690766371"/>
                  </a:ext>
                </a:extLst>
              </a:tr>
              <a:tr h="370840">
                <a:tc>
                  <a:txBody>
                    <a:bodyPr/>
                    <a:lstStyle/>
                    <a:p>
                      <a:pPr algn="ctr"/>
                      <a:r>
                        <a:rPr lang="en-US" sz="1400" b="0" i="0" dirty="0">
                          <a:latin typeface="Century Gothic" panose="020B0502020202020204" pitchFamily="34" charset="0"/>
                          <a:cs typeface="Poppins" pitchFamily="2" charset="77"/>
                        </a:rPr>
                        <a:t>Accommodation</a:t>
                      </a: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601850186"/>
                  </a:ext>
                </a:extLst>
              </a:tr>
              <a:tr h="370840">
                <a:tc>
                  <a:txBody>
                    <a:bodyPr/>
                    <a:lstStyle/>
                    <a:p>
                      <a:pPr algn="ctr"/>
                      <a:r>
                        <a:rPr lang="en-US" sz="1400" b="0" i="0" dirty="0">
                          <a:latin typeface="Century Gothic" panose="020B0502020202020204" pitchFamily="34" charset="0"/>
                          <a:cs typeface="Poppins" pitchFamily="2" charset="77"/>
                        </a:rPr>
                        <a:t>Tickets</a:t>
                      </a: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3224987579"/>
                  </a:ext>
                </a:extLst>
              </a:tr>
              <a:tr h="370840">
                <a:tc>
                  <a:txBody>
                    <a:bodyPr/>
                    <a:lstStyle/>
                    <a:p>
                      <a:pPr algn="ctr"/>
                      <a:r>
                        <a:rPr lang="en-US" sz="1400" b="0" i="0" dirty="0">
                          <a:latin typeface="Century Gothic" panose="020B0502020202020204" pitchFamily="34" charset="0"/>
                          <a:cs typeface="Poppins" pitchFamily="2" charset="77"/>
                        </a:rPr>
                        <a:t>General Expenses</a:t>
                      </a: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3423355948"/>
                  </a:ext>
                </a:extLst>
              </a:tr>
              <a:tr h="370840">
                <a:tc>
                  <a:txBody>
                    <a:bodyPr/>
                    <a:lstStyle/>
                    <a:p>
                      <a:pPr algn="ctr"/>
                      <a:r>
                        <a:rPr lang="en-US" sz="1400" b="0" i="0" dirty="0">
                          <a:latin typeface="Century Gothic" panose="020B0502020202020204" pitchFamily="34" charset="0"/>
                          <a:cs typeface="Poppins" pitchFamily="2" charset="77"/>
                        </a:rPr>
                        <a:t>…</a:t>
                      </a: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623272105"/>
                  </a:ext>
                </a:extLst>
              </a:tr>
            </a:tbl>
          </a:graphicData>
        </a:graphic>
      </p:graphicFrame>
      <p:sp>
        <p:nvSpPr>
          <p:cNvPr id="5" name="TextBox 4">
            <a:extLst>
              <a:ext uri="{FF2B5EF4-FFF2-40B4-BE49-F238E27FC236}">
                <a16:creationId xmlns:a16="http://schemas.microsoft.com/office/drawing/2014/main" id="{F7B80410-A52B-9FD8-B486-0FB92C58D104}"/>
              </a:ext>
            </a:extLst>
          </p:cNvPr>
          <p:cNvSpPr txBox="1"/>
          <p:nvPr/>
        </p:nvSpPr>
        <p:spPr>
          <a:xfrm>
            <a:off x="9185743" y="4878096"/>
            <a:ext cx="2710455" cy="1600438"/>
          </a:xfrm>
          <a:prstGeom prst="rect">
            <a:avLst/>
          </a:prstGeom>
          <a:noFill/>
        </p:spPr>
        <p:txBody>
          <a:bodyPr wrap="square">
            <a:spAutoFit/>
          </a:bodyPr>
          <a:lstStyle/>
          <a:p>
            <a:r>
              <a:rPr lang="en-US" sz="1200" dirty="0">
                <a:effectLst/>
                <a:latin typeface="Century Gothic" panose="020B0502020202020204" pitchFamily="34" charset="0"/>
                <a:ea typeface="MS Mincho" panose="02020609040205080304" pitchFamily="49" charset="-128"/>
                <a:cs typeface="Poppins" pitchFamily="2" charset="77"/>
              </a:rPr>
              <a:t>Technologies like RFID, self-checkout, and AI-driven product recommendations are creating more satisfying customer experiences, with some retailers reporting a </a:t>
            </a:r>
            <a:r>
              <a:rPr lang="en-US" b="1" dirty="0">
                <a:effectLst/>
                <a:latin typeface="Century Gothic" panose="020B0502020202020204" pitchFamily="34" charset="0"/>
                <a:ea typeface="MS Mincho" panose="02020609040205080304" pitchFamily="49" charset="-128"/>
                <a:cs typeface="Poppins" pitchFamily="2" charset="77"/>
              </a:rPr>
              <a:t>10-20% </a:t>
            </a:r>
            <a:r>
              <a:rPr lang="en-US" sz="1200" dirty="0">
                <a:effectLst/>
                <a:latin typeface="Century Gothic" panose="020B0502020202020204" pitchFamily="34" charset="0"/>
                <a:ea typeface="MS Mincho" panose="02020609040205080304" pitchFamily="49" charset="-128"/>
                <a:cs typeface="Poppins" pitchFamily="2" charset="77"/>
              </a:rPr>
              <a:t>increase in customer retention </a:t>
            </a:r>
            <a:br>
              <a:rPr lang="en-US" sz="1200" dirty="0">
                <a:effectLst/>
                <a:latin typeface="Century Gothic" panose="020B0502020202020204" pitchFamily="34" charset="0"/>
                <a:ea typeface="MS Mincho" panose="02020609040205080304" pitchFamily="49" charset="-128"/>
                <a:cs typeface="Poppins" pitchFamily="2" charset="77"/>
              </a:rPr>
            </a:br>
            <a:r>
              <a:rPr lang="en-US" sz="800" dirty="0">
                <a:effectLst/>
                <a:latin typeface="Century Gothic" panose="020B0502020202020204" pitchFamily="34" charset="0"/>
                <a:ea typeface="MS Mincho" panose="02020609040205080304" pitchFamily="49" charset="-128"/>
                <a:cs typeface="Poppins" pitchFamily="2" charset="77"/>
              </a:rPr>
              <a:t>(RETHINK Retail, 2024; </a:t>
            </a:r>
            <a:r>
              <a:rPr lang="en-US" sz="800" dirty="0" err="1">
                <a:effectLst/>
                <a:latin typeface="Century Gothic" panose="020B0502020202020204" pitchFamily="34" charset="0"/>
                <a:ea typeface="MS Mincho" panose="02020609040205080304" pitchFamily="49" charset="-128"/>
                <a:cs typeface="Poppins" pitchFamily="2" charset="77"/>
              </a:rPr>
              <a:t>ToolsGroup</a:t>
            </a:r>
            <a:r>
              <a:rPr lang="en-US" sz="800" dirty="0">
                <a:effectLst/>
                <a:latin typeface="Century Gothic" panose="020B0502020202020204" pitchFamily="34" charset="0"/>
                <a:ea typeface="MS Mincho" panose="02020609040205080304" pitchFamily="49" charset="-128"/>
                <a:cs typeface="Poppins" pitchFamily="2" charset="77"/>
              </a:rPr>
              <a:t>, 2024).</a:t>
            </a:r>
            <a:r>
              <a:rPr lang="en-US" sz="800" dirty="0">
                <a:effectLst/>
                <a:latin typeface="Century Gothic" panose="020B0502020202020204" pitchFamily="34" charset="0"/>
                <a:cs typeface="Poppins" pitchFamily="2" charset="77"/>
              </a:rPr>
              <a:t> </a:t>
            </a:r>
            <a:endParaRPr lang="en-US" sz="800" dirty="0">
              <a:latin typeface="Century Gothic" panose="020B0502020202020204" pitchFamily="34" charset="0"/>
              <a:cs typeface="Poppins" pitchFamily="2" charset="77"/>
            </a:endParaRPr>
          </a:p>
        </p:txBody>
      </p:sp>
      <p:sp>
        <p:nvSpPr>
          <p:cNvPr id="13" name="TextBox 12">
            <a:extLst>
              <a:ext uri="{FF2B5EF4-FFF2-40B4-BE49-F238E27FC236}">
                <a16:creationId xmlns:a16="http://schemas.microsoft.com/office/drawing/2014/main" id="{B3A1CF72-35E8-81DA-3397-656A8C012482}"/>
              </a:ext>
            </a:extLst>
          </p:cNvPr>
          <p:cNvSpPr txBox="1"/>
          <p:nvPr/>
        </p:nvSpPr>
        <p:spPr>
          <a:xfrm>
            <a:off x="4663680" y="4878096"/>
            <a:ext cx="2214603" cy="1609671"/>
          </a:xfrm>
          <a:prstGeom prst="rect">
            <a:avLst/>
          </a:prstGeom>
          <a:noFill/>
        </p:spPr>
        <p:txBody>
          <a:bodyPr wrap="square">
            <a:spAutoFit/>
          </a:bodyPr>
          <a:lstStyle/>
          <a:p>
            <a:pPr marL="0" marR="0">
              <a:lnSpc>
                <a:spcPct val="115000"/>
              </a:lnSpc>
              <a:spcBef>
                <a:spcPts val="0"/>
              </a:spcBef>
              <a:spcAft>
                <a:spcPts val="1000"/>
              </a:spcAft>
            </a:pPr>
            <a:r>
              <a:rPr lang="en-US" sz="1200" dirty="0">
                <a:effectLst/>
                <a:latin typeface="Century Gothic" panose="020B0502020202020204" pitchFamily="34" charset="0"/>
                <a:ea typeface="MS Mincho" panose="02020609040205080304" pitchFamily="49" charset="-128"/>
                <a:cs typeface="Poppins" pitchFamily="2" charset="77"/>
              </a:rPr>
              <a:t>Studies indicate that consumers who experience personalized interactions are </a:t>
            </a:r>
            <a:r>
              <a:rPr lang="en-US" b="1" dirty="0">
                <a:effectLst/>
                <a:latin typeface="Century Gothic" panose="020B0502020202020204" pitchFamily="34" charset="0"/>
                <a:ea typeface="MS Mincho" panose="02020609040205080304" pitchFamily="49" charset="-128"/>
                <a:cs typeface="Poppins" pitchFamily="2" charset="77"/>
              </a:rPr>
              <a:t>40%</a:t>
            </a:r>
            <a:r>
              <a:rPr lang="en-US" sz="1200" b="1" dirty="0">
                <a:effectLst/>
                <a:latin typeface="Century Gothic" panose="020B0502020202020204" pitchFamily="34" charset="0"/>
                <a:ea typeface="MS Mincho" panose="02020609040205080304" pitchFamily="49" charset="-128"/>
                <a:cs typeface="Poppins" pitchFamily="2" charset="77"/>
              </a:rPr>
              <a:t> </a:t>
            </a:r>
            <a:r>
              <a:rPr lang="en-US" sz="1200" dirty="0">
                <a:effectLst/>
                <a:latin typeface="Century Gothic" panose="020B0502020202020204" pitchFamily="34" charset="0"/>
                <a:ea typeface="MS Mincho" panose="02020609040205080304" pitchFamily="49" charset="-128"/>
                <a:cs typeface="Poppins" pitchFamily="2" charset="77"/>
              </a:rPr>
              <a:t>more likely to make repeat purchases </a:t>
            </a:r>
            <a:br>
              <a:rPr lang="en-US" sz="1200" dirty="0">
                <a:effectLst/>
                <a:latin typeface="Century Gothic" panose="020B0502020202020204" pitchFamily="34" charset="0"/>
                <a:ea typeface="MS Mincho" panose="02020609040205080304" pitchFamily="49" charset="-128"/>
                <a:cs typeface="Poppins" pitchFamily="2" charset="77"/>
              </a:rPr>
            </a:br>
            <a:r>
              <a:rPr lang="en-US" sz="800" dirty="0">
                <a:effectLst/>
                <a:latin typeface="Century Gothic" panose="020B0502020202020204" pitchFamily="34" charset="0"/>
                <a:ea typeface="MS Mincho" panose="02020609040205080304" pitchFamily="49" charset="-128"/>
                <a:cs typeface="Poppins" pitchFamily="2" charset="77"/>
              </a:rPr>
              <a:t>(Retail </a:t>
            </a:r>
            <a:r>
              <a:rPr lang="en-US" sz="800" dirty="0" err="1">
                <a:effectLst/>
                <a:latin typeface="Century Gothic" panose="020B0502020202020204" pitchFamily="34" charset="0"/>
                <a:ea typeface="MS Mincho" panose="02020609040205080304" pitchFamily="49" charset="-128"/>
                <a:cs typeface="Poppins" pitchFamily="2" charset="77"/>
              </a:rPr>
              <a:t>TouchPoints</a:t>
            </a:r>
            <a:r>
              <a:rPr lang="en-US" sz="800" dirty="0">
                <a:effectLst/>
                <a:latin typeface="Century Gothic" panose="020B0502020202020204" pitchFamily="34" charset="0"/>
                <a:ea typeface="MS Mincho" panose="02020609040205080304" pitchFamily="49" charset="-128"/>
                <a:cs typeface="Poppins" pitchFamily="2" charset="77"/>
              </a:rPr>
              <a:t>, 2024).</a:t>
            </a:r>
          </a:p>
        </p:txBody>
      </p:sp>
      <p:sp>
        <p:nvSpPr>
          <p:cNvPr id="15" name="TextBox 14">
            <a:extLst>
              <a:ext uri="{FF2B5EF4-FFF2-40B4-BE49-F238E27FC236}">
                <a16:creationId xmlns:a16="http://schemas.microsoft.com/office/drawing/2014/main" id="{7AA57054-6864-3D89-3EBD-B24423B41BB6}"/>
              </a:ext>
            </a:extLst>
          </p:cNvPr>
          <p:cNvSpPr txBox="1"/>
          <p:nvPr/>
        </p:nvSpPr>
        <p:spPr>
          <a:xfrm>
            <a:off x="6924712" y="4878096"/>
            <a:ext cx="2214603" cy="1477328"/>
          </a:xfrm>
          <a:prstGeom prst="rect">
            <a:avLst/>
          </a:prstGeom>
          <a:noFill/>
        </p:spPr>
        <p:txBody>
          <a:bodyPr wrap="square">
            <a:spAutoFit/>
          </a:bodyPr>
          <a:lstStyle/>
          <a:p>
            <a:r>
              <a:rPr lang="en-US" sz="1200" dirty="0">
                <a:effectLst/>
                <a:latin typeface="Century Gothic" panose="020B0502020202020204" pitchFamily="34" charset="0"/>
                <a:ea typeface="MS Mincho" panose="02020609040205080304" pitchFamily="49" charset="-128"/>
                <a:cs typeface="Poppins" pitchFamily="2" charset="77"/>
              </a:rPr>
              <a:t>Brands using AI for demand forecasting and real-time inventory management are experiencing up to a </a:t>
            </a:r>
            <a:r>
              <a:rPr lang="en-US" b="1" dirty="0">
                <a:effectLst/>
                <a:latin typeface="Century Gothic" panose="020B0502020202020204" pitchFamily="34" charset="0"/>
                <a:ea typeface="MS Mincho" panose="02020609040205080304" pitchFamily="49" charset="-128"/>
                <a:cs typeface="Poppins" pitchFamily="2" charset="77"/>
              </a:rPr>
              <a:t>25% </a:t>
            </a:r>
            <a:r>
              <a:rPr lang="en-US" sz="1200" dirty="0">
                <a:effectLst/>
                <a:latin typeface="Century Gothic" panose="020B0502020202020204" pitchFamily="34" charset="0"/>
                <a:ea typeface="MS Mincho" panose="02020609040205080304" pitchFamily="49" charset="-128"/>
                <a:cs typeface="Poppins" pitchFamily="2" charset="77"/>
              </a:rPr>
              <a:t>reduction in stockouts </a:t>
            </a:r>
            <a:r>
              <a:rPr lang="en-US" sz="800" dirty="0">
                <a:effectLst/>
                <a:latin typeface="Century Gothic" panose="020B0502020202020204" pitchFamily="34" charset="0"/>
                <a:ea typeface="MS Mincho" panose="02020609040205080304" pitchFamily="49" charset="-128"/>
                <a:cs typeface="Poppins" pitchFamily="2" charset="77"/>
              </a:rPr>
              <a:t>(RETHINK Retail, 2024).</a:t>
            </a:r>
            <a:r>
              <a:rPr lang="en-US" sz="800" dirty="0">
                <a:effectLst/>
                <a:latin typeface="Century Gothic" panose="020B0502020202020204" pitchFamily="34" charset="0"/>
                <a:cs typeface="Poppins" pitchFamily="2" charset="77"/>
              </a:rPr>
              <a:t> </a:t>
            </a:r>
            <a:endParaRPr lang="en-US" sz="800" dirty="0">
              <a:latin typeface="Century Gothic" panose="020B0502020202020204" pitchFamily="34" charset="0"/>
              <a:cs typeface="Poppins" pitchFamily="2" charset="77"/>
            </a:endParaRPr>
          </a:p>
        </p:txBody>
      </p:sp>
      <p:sp>
        <p:nvSpPr>
          <p:cNvPr id="17" name="TextBox 16">
            <a:extLst>
              <a:ext uri="{FF2B5EF4-FFF2-40B4-BE49-F238E27FC236}">
                <a16:creationId xmlns:a16="http://schemas.microsoft.com/office/drawing/2014/main" id="{DD14CA34-9B73-8416-6354-BC0F2AE3FECD}"/>
              </a:ext>
            </a:extLst>
          </p:cNvPr>
          <p:cNvSpPr txBox="1"/>
          <p:nvPr/>
        </p:nvSpPr>
        <p:spPr>
          <a:xfrm>
            <a:off x="2492619" y="4878096"/>
            <a:ext cx="2124632" cy="1397306"/>
          </a:xfrm>
          <a:prstGeom prst="rect">
            <a:avLst/>
          </a:prstGeom>
          <a:noFill/>
        </p:spPr>
        <p:txBody>
          <a:bodyPr wrap="square">
            <a:spAutoFit/>
          </a:bodyPr>
          <a:lstStyle/>
          <a:p>
            <a:pPr marL="0" marR="0">
              <a:lnSpc>
                <a:spcPct val="115000"/>
              </a:lnSpc>
              <a:spcBef>
                <a:spcPts val="0"/>
              </a:spcBef>
              <a:spcAft>
                <a:spcPts val="1000"/>
              </a:spcAft>
            </a:pPr>
            <a:r>
              <a:rPr lang="en-US" sz="1200" dirty="0">
                <a:effectLst/>
                <a:latin typeface="Century Gothic" panose="020B0502020202020204" pitchFamily="34" charset="0"/>
                <a:ea typeface="MS Mincho" panose="02020609040205080304" pitchFamily="49" charset="-128"/>
                <a:cs typeface="Poppins" pitchFamily="2" charset="77"/>
              </a:rPr>
              <a:t>Retailers integrating AI into omnichannel commerce have seen sales grow by </a:t>
            </a:r>
            <a:br>
              <a:rPr lang="en-US" sz="1200" dirty="0">
                <a:effectLst/>
                <a:latin typeface="Century Gothic" panose="020B0502020202020204" pitchFamily="34" charset="0"/>
                <a:ea typeface="MS Mincho" panose="02020609040205080304" pitchFamily="49" charset="-128"/>
                <a:cs typeface="Poppins" pitchFamily="2" charset="77"/>
              </a:rPr>
            </a:br>
            <a:r>
              <a:rPr lang="en-US" b="1" dirty="0">
                <a:effectLst/>
                <a:latin typeface="Century Gothic" panose="020B0502020202020204" pitchFamily="34" charset="0"/>
                <a:ea typeface="MS Mincho" panose="02020609040205080304" pitchFamily="49" charset="-128"/>
                <a:cs typeface="Poppins" pitchFamily="2" charset="77"/>
              </a:rPr>
              <a:t>8-10% </a:t>
            </a:r>
            <a:br>
              <a:rPr lang="en-US" dirty="0">
                <a:effectLst/>
                <a:latin typeface="Century Gothic" panose="020B0502020202020204" pitchFamily="34" charset="0"/>
                <a:ea typeface="MS Mincho" panose="02020609040205080304" pitchFamily="49" charset="-128"/>
                <a:cs typeface="Poppins" pitchFamily="2" charset="77"/>
              </a:rPr>
            </a:br>
            <a:r>
              <a:rPr lang="en-US" sz="800" dirty="0">
                <a:effectLst/>
                <a:latin typeface="Century Gothic" panose="020B0502020202020204" pitchFamily="34" charset="0"/>
                <a:ea typeface="MS Mincho" panose="02020609040205080304" pitchFamily="49" charset="-128"/>
                <a:cs typeface="Poppins" pitchFamily="2" charset="77"/>
              </a:rPr>
              <a:t>(Retail </a:t>
            </a:r>
            <a:r>
              <a:rPr lang="en-US" sz="800" dirty="0" err="1">
                <a:effectLst/>
                <a:latin typeface="Century Gothic" panose="020B0502020202020204" pitchFamily="34" charset="0"/>
                <a:ea typeface="MS Mincho" panose="02020609040205080304" pitchFamily="49" charset="-128"/>
                <a:cs typeface="Poppins" pitchFamily="2" charset="77"/>
              </a:rPr>
              <a:t>TouchPoints</a:t>
            </a:r>
            <a:r>
              <a:rPr lang="en-US" sz="800" dirty="0">
                <a:effectLst/>
                <a:latin typeface="Century Gothic" panose="020B0502020202020204" pitchFamily="34" charset="0"/>
                <a:ea typeface="MS Mincho" panose="02020609040205080304" pitchFamily="49" charset="-128"/>
                <a:cs typeface="Poppins" pitchFamily="2" charset="77"/>
              </a:rPr>
              <a:t>, 2024).</a:t>
            </a:r>
          </a:p>
        </p:txBody>
      </p:sp>
    </p:spTree>
    <p:extLst>
      <p:ext uri="{BB962C8B-B14F-4D97-AF65-F5344CB8AC3E}">
        <p14:creationId xmlns:p14="http://schemas.microsoft.com/office/powerpoint/2010/main" val="212077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6770-9DA7-D40E-292F-35F2AF72CF96}"/>
              </a:ext>
            </a:extLst>
          </p:cNvPr>
          <p:cNvSpPr>
            <a:spLocks noGrp="1"/>
          </p:cNvSpPr>
          <p:nvPr>
            <p:ph type="ctrTitle"/>
          </p:nvPr>
        </p:nvSpPr>
        <p:spPr/>
        <p:txBody>
          <a:bodyPr/>
          <a:lstStyle/>
          <a:p>
            <a:r>
              <a:rPr lang="en-US"/>
              <a:t>TITLE PAGE</a:t>
            </a:r>
          </a:p>
        </p:txBody>
      </p:sp>
      <p:pic>
        <p:nvPicPr>
          <p:cNvPr id="4" name="Picture 3">
            <a:extLst>
              <a:ext uri="{FF2B5EF4-FFF2-40B4-BE49-F238E27FC236}">
                <a16:creationId xmlns:a16="http://schemas.microsoft.com/office/drawing/2014/main" id="{33CADA48-27C7-2DF4-6799-C988AC0BC4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118"/>
            <a:ext cx="12192000" cy="677288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CBBB5C26-9556-08D8-7F17-DEA87D40EB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0685" y="231650"/>
            <a:ext cx="1668915" cy="558618"/>
          </a:xfrm>
          <a:prstGeom prst="rect">
            <a:avLst/>
          </a:prstGeom>
        </p:spPr>
      </p:pic>
      <p:sp>
        <p:nvSpPr>
          <p:cNvPr id="5" name="Title 1">
            <a:extLst>
              <a:ext uri="{FF2B5EF4-FFF2-40B4-BE49-F238E27FC236}">
                <a16:creationId xmlns:a16="http://schemas.microsoft.com/office/drawing/2014/main" id="{6E273F6D-B9B3-EE9D-0312-BB125108D92E}"/>
              </a:ext>
            </a:extLst>
          </p:cNvPr>
          <p:cNvSpPr txBox="1">
            <a:spLocks/>
          </p:cNvSpPr>
          <p:nvPr/>
        </p:nvSpPr>
        <p:spPr>
          <a:xfrm>
            <a:off x="152400" y="760238"/>
            <a:ext cx="10515600" cy="132556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Century Gothic" panose="020B0502020202020204" pitchFamily="34" charset="0"/>
                <a:cs typeface="Poppins" pitchFamily="2" charset="77"/>
              </a:rPr>
              <a:t>Retail’s Big Show</a:t>
            </a:r>
            <a:br>
              <a:rPr lang="en-US" dirty="0">
                <a:latin typeface="Century Gothic" panose="020B0502020202020204" pitchFamily="34" charset="0"/>
                <a:cs typeface="Poppins" pitchFamily="2" charset="77"/>
              </a:rPr>
            </a:br>
            <a:r>
              <a:rPr lang="en-US" b="1" dirty="0">
                <a:latin typeface="Century Gothic" panose="020B0502020202020204" pitchFamily="34" charset="0"/>
                <a:cs typeface="Poppins" pitchFamily="2" charset="77"/>
              </a:rPr>
              <a:t>NRF25</a:t>
            </a:r>
          </a:p>
        </p:txBody>
      </p:sp>
      <p:pic>
        <p:nvPicPr>
          <p:cNvPr id="3" name="Google Shape;266;p61">
            <a:extLst>
              <a:ext uri="{FF2B5EF4-FFF2-40B4-BE49-F238E27FC236}">
                <a16:creationId xmlns:a16="http://schemas.microsoft.com/office/drawing/2014/main" id="{32F97562-65A7-C0C3-3164-469E2CABB82E}"/>
              </a:ext>
            </a:extLst>
          </p:cNvPr>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653974" y="0"/>
            <a:ext cx="1470657" cy="411783"/>
          </a:xfrm>
          <a:prstGeom prst="rect">
            <a:avLst/>
          </a:prstGeom>
          <a:noFill/>
          <a:ln>
            <a:noFill/>
          </a:ln>
        </p:spPr>
      </p:pic>
    </p:spTree>
    <p:extLst>
      <p:ext uri="{BB962C8B-B14F-4D97-AF65-F5344CB8AC3E}">
        <p14:creationId xmlns:p14="http://schemas.microsoft.com/office/powerpoint/2010/main" val="349482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6770-9DA7-D40E-292F-35F2AF72CF96}"/>
              </a:ext>
            </a:extLst>
          </p:cNvPr>
          <p:cNvSpPr>
            <a:spLocks noGrp="1"/>
          </p:cNvSpPr>
          <p:nvPr>
            <p:ph type="ctrTitle"/>
          </p:nvPr>
        </p:nvSpPr>
        <p:spPr/>
        <p:txBody>
          <a:bodyPr/>
          <a:lstStyle/>
          <a:p>
            <a:r>
              <a:rPr lang="en-US"/>
              <a:t>TITLE PAGE</a:t>
            </a:r>
          </a:p>
        </p:txBody>
      </p:sp>
      <p:pic>
        <p:nvPicPr>
          <p:cNvPr id="4" name="Picture 3">
            <a:extLst>
              <a:ext uri="{FF2B5EF4-FFF2-40B4-BE49-F238E27FC236}">
                <a16:creationId xmlns:a16="http://schemas.microsoft.com/office/drawing/2014/main" id="{33CADA48-27C7-2DF4-6799-C988AC0BC4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118"/>
            <a:ext cx="12192000" cy="6772882"/>
          </a:xfrm>
          <a:prstGeom prst="rect">
            <a:avLst/>
          </a:prstGeom>
        </p:spPr>
      </p:pic>
      <p:sp>
        <p:nvSpPr>
          <p:cNvPr id="5" name="Title 1">
            <a:extLst>
              <a:ext uri="{FF2B5EF4-FFF2-40B4-BE49-F238E27FC236}">
                <a16:creationId xmlns:a16="http://schemas.microsoft.com/office/drawing/2014/main" id="{6E273F6D-B9B3-EE9D-0312-BB125108D92E}"/>
              </a:ext>
            </a:extLst>
          </p:cNvPr>
          <p:cNvSpPr txBox="1">
            <a:spLocks/>
          </p:cNvSpPr>
          <p:nvPr/>
        </p:nvSpPr>
        <p:spPr>
          <a:xfrm>
            <a:off x="152400" y="760238"/>
            <a:ext cx="10515600" cy="132556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Century Gothic" panose="020B0502020202020204" pitchFamily="34" charset="0"/>
                <a:cs typeface="Poppins" pitchFamily="2" charset="77"/>
              </a:rPr>
              <a:t>Retail’s Big Show</a:t>
            </a:r>
            <a:br>
              <a:rPr lang="en-US" dirty="0">
                <a:latin typeface="Century Gothic" panose="020B0502020202020204" pitchFamily="34" charset="0"/>
                <a:cs typeface="Poppins" pitchFamily="2" charset="77"/>
              </a:rPr>
            </a:br>
            <a:r>
              <a:rPr lang="en-US" b="1" dirty="0">
                <a:latin typeface="Century Gothic" panose="020B0502020202020204" pitchFamily="34" charset="0"/>
                <a:cs typeface="Poppins" pitchFamily="2" charset="77"/>
              </a:rPr>
              <a:t>NRF25</a:t>
            </a:r>
          </a:p>
        </p:txBody>
      </p:sp>
      <p:pic>
        <p:nvPicPr>
          <p:cNvPr id="3" name="Google Shape;266;p61">
            <a:extLst>
              <a:ext uri="{FF2B5EF4-FFF2-40B4-BE49-F238E27FC236}">
                <a16:creationId xmlns:a16="http://schemas.microsoft.com/office/drawing/2014/main" id="{32F97562-65A7-C0C3-3164-469E2CABB82E}"/>
              </a:ext>
            </a:extLst>
          </p:cNvPr>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653974" y="0"/>
            <a:ext cx="1470657" cy="411783"/>
          </a:xfrm>
          <a:prstGeom prst="rect">
            <a:avLst/>
          </a:prstGeom>
          <a:noFill/>
          <a:ln>
            <a:noFill/>
          </a:ln>
        </p:spPr>
      </p:pic>
    </p:spTree>
    <p:extLst>
      <p:ext uri="{BB962C8B-B14F-4D97-AF65-F5344CB8AC3E}">
        <p14:creationId xmlns:p14="http://schemas.microsoft.com/office/powerpoint/2010/main" val="409714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2012B2E-D700-EBFB-D833-7C91D7056358}"/>
              </a:ext>
            </a:extLst>
          </p:cNvPr>
          <p:cNvGrpSpPr/>
          <p:nvPr/>
        </p:nvGrpSpPr>
        <p:grpSpPr>
          <a:xfrm>
            <a:off x="5300652" y="0"/>
            <a:ext cx="6891348" cy="676124"/>
            <a:chOff x="1929185" y="3728068"/>
            <a:chExt cx="8229600" cy="1737360"/>
          </a:xfrm>
        </p:grpSpPr>
        <p:sp>
          <p:nvSpPr>
            <p:cNvPr id="13" name="Rectangle 12">
              <a:extLst>
                <a:ext uri="{FF2B5EF4-FFF2-40B4-BE49-F238E27FC236}">
                  <a16:creationId xmlns:a16="http://schemas.microsoft.com/office/drawing/2014/main" id="{D3F3B973-1DD5-C003-83D4-30C40BD9FD91}"/>
                </a:ext>
              </a:extLst>
            </p:cNvPr>
            <p:cNvSpPr/>
            <p:nvPr/>
          </p:nvSpPr>
          <p:spPr>
            <a:xfrm>
              <a:off x="1929185" y="3728068"/>
              <a:ext cx="8229600" cy="1737360"/>
            </a:xfrm>
            <a:prstGeom prst="rect">
              <a:avLst/>
            </a:prstGeom>
            <a:solidFill>
              <a:schemeClr val="tx1">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Google Shape;255;p61">
              <a:extLst>
                <a:ext uri="{FF2B5EF4-FFF2-40B4-BE49-F238E27FC236}">
                  <a16:creationId xmlns:a16="http://schemas.microsoft.com/office/drawing/2014/main" id="{F7D42EC3-8669-DA37-32F4-44D6D1F2CD20}"/>
                </a:ext>
              </a:extLst>
            </p:cNvPr>
            <p:cNvSpPr txBox="1"/>
            <p:nvPr/>
          </p:nvSpPr>
          <p:spPr>
            <a:xfrm>
              <a:off x="2106009" y="4149810"/>
              <a:ext cx="2057400" cy="535500"/>
            </a:xfrm>
            <a:prstGeom prst="rect">
              <a:avLst/>
            </a:prstGeom>
            <a:noFill/>
            <a:ln>
              <a:noFill/>
            </a:ln>
          </p:spPr>
          <p:txBody>
            <a:bodyPr spcFirstLastPara="1" wrap="square" lIns="0" tIns="34275" rIns="0" bIns="34275" anchor="t" anchorCtr="0">
              <a:noAutofit/>
            </a:bodyPr>
            <a:lstStyle/>
            <a:p>
              <a:pPr marL="0" marR="0" lvl="0" indent="0" algn="ctr" rtl="0">
                <a:lnSpc>
                  <a:spcPct val="80000"/>
                </a:lnSpc>
                <a:spcBef>
                  <a:spcPts val="0"/>
                </a:spcBef>
                <a:spcAft>
                  <a:spcPts val="0"/>
                </a:spcAft>
                <a:buClr>
                  <a:srgbClr val="000000"/>
                </a:buClr>
                <a:buSzPts val="4100"/>
                <a:buFont typeface="Arial"/>
                <a:buNone/>
              </a:pPr>
              <a:r>
                <a:rPr lang="en" b="0" i="0" u="none" strike="noStrike" cap="none">
                  <a:solidFill>
                    <a:srgbClr val="FDB634"/>
                  </a:solidFill>
                  <a:latin typeface="Helvetica Neue Light"/>
                  <a:ea typeface="Helvetica Neue Light"/>
                  <a:cs typeface="Helvetica Neue Light"/>
                  <a:sym typeface="Helvetica Neue Light"/>
                </a:rPr>
                <a:t>35,000+</a:t>
              </a:r>
              <a:endParaRPr b="0" i="0" u="none" strike="noStrike" cap="none">
                <a:solidFill>
                  <a:srgbClr val="FDB634"/>
                </a:solidFill>
                <a:latin typeface="Helvetica Neue Light"/>
                <a:ea typeface="Helvetica Neue Light"/>
                <a:cs typeface="Helvetica Neue Light"/>
                <a:sym typeface="Helvetica Neue Light"/>
              </a:endParaRPr>
            </a:p>
          </p:txBody>
        </p:sp>
        <p:sp>
          <p:nvSpPr>
            <p:cNvPr id="6" name="Google Shape;256;p61">
              <a:extLst>
                <a:ext uri="{FF2B5EF4-FFF2-40B4-BE49-F238E27FC236}">
                  <a16:creationId xmlns:a16="http://schemas.microsoft.com/office/drawing/2014/main" id="{1286B401-AA5C-68A6-7E4B-E123FCF7EE81}"/>
                </a:ext>
              </a:extLst>
            </p:cNvPr>
            <p:cNvSpPr txBox="1"/>
            <p:nvPr/>
          </p:nvSpPr>
          <p:spPr>
            <a:xfrm>
              <a:off x="2106009" y="4685310"/>
              <a:ext cx="2057400" cy="263400"/>
            </a:xfrm>
            <a:prstGeom prst="rect">
              <a:avLst/>
            </a:prstGeom>
            <a:noFill/>
            <a:ln>
              <a:noFill/>
            </a:ln>
          </p:spPr>
          <p:txBody>
            <a:bodyPr spcFirstLastPara="1" wrap="square" lIns="0" tIns="34275" rIns="0"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700" b="0" i="0" u="none" strike="noStrike" cap="none">
                  <a:solidFill>
                    <a:schemeClr val="lt1"/>
                  </a:solidFill>
                  <a:latin typeface="Helvetica Neue Light"/>
                  <a:ea typeface="Helvetica Neue Light"/>
                  <a:cs typeface="Helvetica Neue Light"/>
                  <a:sym typeface="Helvetica Neue Light"/>
                </a:rPr>
                <a:t>Attendees</a:t>
              </a:r>
              <a:endParaRPr sz="700" b="0" i="0" u="none" strike="noStrike" cap="none">
                <a:solidFill>
                  <a:schemeClr val="lt1"/>
                </a:solidFill>
                <a:latin typeface="Helvetica Neue Light"/>
                <a:ea typeface="Helvetica Neue Light"/>
                <a:cs typeface="Helvetica Neue Light"/>
                <a:sym typeface="Helvetica Neue Light"/>
              </a:endParaRPr>
            </a:p>
          </p:txBody>
        </p:sp>
        <p:sp>
          <p:nvSpPr>
            <p:cNvPr id="7" name="Google Shape;257;p61">
              <a:extLst>
                <a:ext uri="{FF2B5EF4-FFF2-40B4-BE49-F238E27FC236}">
                  <a16:creationId xmlns:a16="http://schemas.microsoft.com/office/drawing/2014/main" id="{4350F14A-C301-D86F-CF31-464A2365012D}"/>
                </a:ext>
              </a:extLst>
            </p:cNvPr>
            <p:cNvSpPr txBox="1"/>
            <p:nvPr/>
          </p:nvSpPr>
          <p:spPr>
            <a:xfrm>
              <a:off x="4382484" y="4149810"/>
              <a:ext cx="2057400" cy="535500"/>
            </a:xfrm>
            <a:prstGeom prst="rect">
              <a:avLst/>
            </a:prstGeom>
            <a:noFill/>
            <a:ln>
              <a:noFill/>
            </a:ln>
          </p:spPr>
          <p:txBody>
            <a:bodyPr spcFirstLastPara="1" wrap="square" lIns="0" tIns="34275" rIns="0" bIns="34275" anchor="t" anchorCtr="0">
              <a:noAutofit/>
            </a:bodyPr>
            <a:lstStyle/>
            <a:p>
              <a:pPr marL="0" marR="0" lvl="0" indent="0" algn="ctr" rtl="0">
                <a:lnSpc>
                  <a:spcPct val="80000"/>
                </a:lnSpc>
                <a:spcBef>
                  <a:spcPts val="0"/>
                </a:spcBef>
                <a:spcAft>
                  <a:spcPts val="0"/>
                </a:spcAft>
                <a:buClr>
                  <a:srgbClr val="000000"/>
                </a:buClr>
                <a:buSzPts val="4100"/>
                <a:buFont typeface="Arial"/>
                <a:buNone/>
              </a:pPr>
              <a:r>
                <a:rPr lang="en" b="0" i="0" u="none" strike="noStrike" cap="none">
                  <a:solidFill>
                    <a:srgbClr val="FDB634"/>
                  </a:solidFill>
                  <a:latin typeface="Montserrat Light"/>
                  <a:ea typeface="Montserrat Light"/>
                  <a:cs typeface="Montserrat Light"/>
                  <a:sym typeface="Montserrat Light"/>
                </a:rPr>
                <a:t>600+</a:t>
              </a:r>
              <a:endParaRPr b="0" i="0" u="none" strike="noStrike" cap="none">
                <a:solidFill>
                  <a:srgbClr val="FDB634"/>
                </a:solidFill>
                <a:latin typeface="Helvetica Neue Light"/>
                <a:ea typeface="Helvetica Neue Light"/>
                <a:cs typeface="Helvetica Neue Light"/>
                <a:sym typeface="Helvetica Neue Light"/>
              </a:endParaRPr>
            </a:p>
          </p:txBody>
        </p:sp>
        <p:sp>
          <p:nvSpPr>
            <p:cNvPr id="8" name="Google Shape;258;p61">
              <a:extLst>
                <a:ext uri="{FF2B5EF4-FFF2-40B4-BE49-F238E27FC236}">
                  <a16:creationId xmlns:a16="http://schemas.microsoft.com/office/drawing/2014/main" id="{16F0948A-5BE6-EB2E-9B80-43C522D2563B}"/>
                </a:ext>
              </a:extLst>
            </p:cNvPr>
            <p:cNvSpPr txBox="1"/>
            <p:nvPr/>
          </p:nvSpPr>
          <p:spPr>
            <a:xfrm>
              <a:off x="4382484" y="4685310"/>
              <a:ext cx="2057400" cy="535500"/>
            </a:xfrm>
            <a:prstGeom prst="rect">
              <a:avLst/>
            </a:prstGeom>
            <a:noFill/>
            <a:ln>
              <a:noFill/>
            </a:ln>
          </p:spPr>
          <p:txBody>
            <a:bodyPr spcFirstLastPara="1" wrap="square" lIns="0" tIns="34275" rIns="0"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700" b="0" i="0" u="none" strike="noStrike" cap="none">
                  <a:solidFill>
                    <a:schemeClr val="lt1"/>
                  </a:solidFill>
                  <a:latin typeface="Helvetica Neue Light"/>
                  <a:ea typeface="Helvetica Neue Light"/>
                  <a:cs typeface="Helvetica Neue Light"/>
                  <a:sym typeface="Helvetica Neue Light"/>
                </a:rPr>
                <a:t>Retail Reporters</a:t>
              </a:r>
              <a:br>
                <a:rPr lang="en" sz="700" b="0" i="0" u="none" strike="noStrike" cap="none">
                  <a:solidFill>
                    <a:schemeClr val="lt1"/>
                  </a:solidFill>
                  <a:latin typeface="Helvetica Neue Light"/>
                  <a:ea typeface="Helvetica Neue Light"/>
                  <a:cs typeface="Helvetica Neue Light"/>
                  <a:sym typeface="Helvetica Neue Light"/>
                </a:rPr>
              </a:br>
              <a:r>
                <a:rPr lang="en" sz="700" b="0" i="0" u="none" strike="noStrike" cap="none">
                  <a:solidFill>
                    <a:schemeClr val="lt1"/>
                  </a:solidFill>
                  <a:latin typeface="Helvetica Neue Light"/>
                  <a:ea typeface="Helvetica Neue Light"/>
                  <a:cs typeface="Helvetica Neue Light"/>
                  <a:sym typeface="Helvetica Neue Light"/>
                </a:rPr>
                <a:t>and Analysts</a:t>
              </a:r>
              <a:endParaRPr sz="700" b="0" i="0" u="none" strike="noStrike" cap="none">
                <a:solidFill>
                  <a:schemeClr val="lt1"/>
                </a:solidFill>
                <a:latin typeface="Helvetica Neue Light"/>
                <a:ea typeface="Helvetica Neue Light"/>
                <a:cs typeface="Helvetica Neue Light"/>
                <a:sym typeface="Helvetica Neue Light"/>
              </a:endParaRPr>
            </a:p>
          </p:txBody>
        </p:sp>
        <p:sp>
          <p:nvSpPr>
            <p:cNvPr id="9" name="Google Shape;259;p61">
              <a:extLst>
                <a:ext uri="{FF2B5EF4-FFF2-40B4-BE49-F238E27FC236}">
                  <a16:creationId xmlns:a16="http://schemas.microsoft.com/office/drawing/2014/main" id="{8821D42B-D70E-6E9C-A017-C4E750C57276}"/>
                </a:ext>
              </a:extLst>
            </p:cNvPr>
            <p:cNvSpPr txBox="1"/>
            <p:nvPr/>
          </p:nvSpPr>
          <p:spPr>
            <a:xfrm>
              <a:off x="6220809" y="4149810"/>
              <a:ext cx="2057400" cy="535500"/>
            </a:xfrm>
            <a:prstGeom prst="rect">
              <a:avLst/>
            </a:prstGeom>
            <a:noFill/>
            <a:ln>
              <a:noFill/>
            </a:ln>
          </p:spPr>
          <p:txBody>
            <a:bodyPr spcFirstLastPara="1" wrap="square" lIns="0" tIns="34275" rIns="0" bIns="34275" anchor="t" anchorCtr="0">
              <a:noAutofit/>
            </a:bodyPr>
            <a:lstStyle/>
            <a:p>
              <a:pPr marL="0" marR="0" lvl="0" indent="0" algn="ctr" rtl="0">
                <a:lnSpc>
                  <a:spcPct val="80000"/>
                </a:lnSpc>
                <a:spcBef>
                  <a:spcPts val="0"/>
                </a:spcBef>
                <a:spcAft>
                  <a:spcPts val="0"/>
                </a:spcAft>
                <a:buClr>
                  <a:srgbClr val="000000"/>
                </a:buClr>
                <a:buSzPts val="4100"/>
                <a:buFont typeface="Arial"/>
                <a:buNone/>
              </a:pPr>
              <a:r>
                <a:rPr lang="en" b="0" i="0" u="none" strike="noStrike" cap="none">
                  <a:solidFill>
                    <a:srgbClr val="FDB634"/>
                  </a:solidFill>
                  <a:latin typeface="Helvetica Neue Light"/>
                  <a:ea typeface="Helvetica Neue Light"/>
                  <a:cs typeface="Helvetica Neue Light"/>
                  <a:sym typeface="Helvetica Neue Light"/>
                </a:rPr>
                <a:t>950+</a:t>
              </a:r>
              <a:endParaRPr b="0" i="0" u="none" strike="noStrike" cap="none">
                <a:solidFill>
                  <a:srgbClr val="FDB634"/>
                </a:solidFill>
                <a:latin typeface="Montserrat Light"/>
                <a:ea typeface="Montserrat Light"/>
                <a:cs typeface="Montserrat Light"/>
                <a:sym typeface="Montserrat Light"/>
              </a:endParaRPr>
            </a:p>
          </p:txBody>
        </p:sp>
        <p:sp>
          <p:nvSpPr>
            <p:cNvPr id="10" name="Google Shape;260;p61">
              <a:extLst>
                <a:ext uri="{FF2B5EF4-FFF2-40B4-BE49-F238E27FC236}">
                  <a16:creationId xmlns:a16="http://schemas.microsoft.com/office/drawing/2014/main" id="{65490A45-17A7-7D23-E7C9-2A946550F873}"/>
                </a:ext>
              </a:extLst>
            </p:cNvPr>
            <p:cNvSpPr txBox="1"/>
            <p:nvPr/>
          </p:nvSpPr>
          <p:spPr>
            <a:xfrm>
              <a:off x="6220809" y="4685310"/>
              <a:ext cx="2057400" cy="535500"/>
            </a:xfrm>
            <a:prstGeom prst="rect">
              <a:avLst/>
            </a:prstGeom>
            <a:noFill/>
            <a:ln>
              <a:noFill/>
            </a:ln>
          </p:spPr>
          <p:txBody>
            <a:bodyPr spcFirstLastPara="1" wrap="square" lIns="0" tIns="34275" rIns="0"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700" b="0" i="0" u="none" strike="noStrike" cap="none">
                  <a:solidFill>
                    <a:schemeClr val="lt1"/>
                  </a:solidFill>
                  <a:latin typeface="Helvetica Neue Light"/>
                  <a:ea typeface="Helvetica Neue Light"/>
                  <a:cs typeface="Helvetica Neue Light"/>
                  <a:sym typeface="Helvetica Neue Light"/>
                </a:rPr>
                <a:t>Exhibitors</a:t>
              </a:r>
              <a:endParaRPr sz="700" b="0" i="0" u="none" strike="noStrike" cap="none">
                <a:solidFill>
                  <a:schemeClr val="lt1"/>
                </a:solidFill>
                <a:latin typeface="Helvetica Neue Light"/>
                <a:ea typeface="Helvetica Neue Light"/>
                <a:cs typeface="Helvetica Neue Light"/>
                <a:sym typeface="Helvetica Neue Light"/>
              </a:endParaRPr>
            </a:p>
          </p:txBody>
        </p:sp>
        <p:sp>
          <p:nvSpPr>
            <p:cNvPr id="11" name="Google Shape;261;p61">
              <a:extLst>
                <a:ext uri="{FF2B5EF4-FFF2-40B4-BE49-F238E27FC236}">
                  <a16:creationId xmlns:a16="http://schemas.microsoft.com/office/drawing/2014/main" id="{43DEBDB3-C88F-F568-4A39-1C44F307EBC1}"/>
                </a:ext>
              </a:extLst>
            </p:cNvPr>
            <p:cNvSpPr txBox="1"/>
            <p:nvPr/>
          </p:nvSpPr>
          <p:spPr>
            <a:xfrm>
              <a:off x="7924563" y="4149810"/>
              <a:ext cx="2057400" cy="535500"/>
            </a:xfrm>
            <a:prstGeom prst="rect">
              <a:avLst/>
            </a:prstGeom>
            <a:noFill/>
            <a:ln>
              <a:noFill/>
            </a:ln>
          </p:spPr>
          <p:txBody>
            <a:bodyPr spcFirstLastPara="1" wrap="square" lIns="0" tIns="34275" rIns="0" bIns="34275" anchor="t" anchorCtr="0">
              <a:noAutofit/>
            </a:bodyPr>
            <a:lstStyle/>
            <a:p>
              <a:pPr marL="0" marR="0" lvl="0" indent="0" algn="ctr" rtl="0">
                <a:lnSpc>
                  <a:spcPct val="80000"/>
                </a:lnSpc>
                <a:spcBef>
                  <a:spcPts val="0"/>
                </a:spcBef>
                <a:spcAft>
                  <a:spcPts val="0"/>
                </a:spcAft>
                <a:buClr>
                  <a:srgbClr val="000000"/>
                </a:buClr>
                <a:buSzPts val="4100"/>
                <a:buFont typeface="Arial"/>
                <a:buNone/>
              </a:pPr>
              <a:r>
                <a:rPr lang="en">
                  <a:solidFill>
                    <a:srgbClr val="FDB634"/>
                  </a:solidFill>
                  <a:latin typeface="Helvetica Neue Light"/>
                  <a:ea typeface="Helvetica Neue Light"/>
                  <a:cs typeface="Montserrat Light"/>
                  <a:sym typeface="Helvetica Neue Light"/>
                </a:rPr>
                <a:t>100+</a:t>
              </a:r>
              <a:endParaRPr b="0" i="0" u="none" strike="noStrike" cap="none">
                <a:solidFill>
                  <a:srgbClr val="FDB634"/>
                </a:solidFill>
                <a:latin typeface="Montserrat Light"/>
                <a:ea typeface="Montserrat Light"/>
                <a:cs typeface="Montserrat Light"/>
                <a:sym typeface="Montserrat Light"/>
              </a:endParaRPr>
            </a:p>
          </p:txBody>
        </p:sp>
        <p:sp>
          <p:nvSpPr>
            <p:cNvPr id="12" name="Google Shape;262;p61">
              <a:extLst>
                <a:ext uri="{FF2B5EF4-FFF2-40B4-BE49-F238E27FC236}">
                  <a16:creationId xmlns:a16="http://schemas.microsoft.com/office/drawing/2014/main" id="{F41CD532-A755-2C5F-75BB-3BD441EE5131}"/>
                </a:ext>
              </a:extLst>
            </p:cNvPr>
            <p:cNvSpPr txBox="1"/>
            <p:nvPr/>
          </p:nvSpPr>
          <p:spPr>
            <a:xfrm>
              <a:off x="7924563" y="4685310"/>
              <a:ext cx="2057400" cy="535500"/>
            </a:xfrm>
            <a:prstGeom prst="rect">
              <a:avLst/>
            </a:prstGeom>
            <a:noFill/>
            <a:ln>
              <a:noFill/>
            </a:ln>
          </p:spPr>
          <p:txBody>
            <a:bodyPr spcFirstLastPara="1" wrap="square" lIns="0" tIns="34275" rIns="0"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700" b="0" i="0" u="none" strike="noStrike" cap="none">
                  <a:solidFill>
                    <a:schemeClr val="lt1"/>
                  </a:solidFill>
                  <a:latin typeface="Helvetica Neue Light"/>
                  <a:ea typeface="Helvetica Neue Light"/>
                  <a:cs typeface="Helvetica Neue Light"/>
                  <a:sym typeface="Helvetica Neue Light"/>
                </a:rPr>
                <a:t>Countries</a:t>
              </a:r>
              <a:endParaRPr sz="700" b="0" i="0" u="none" strike="noStrike" cap="none">
                <a:solidFill>
                  <a:schemeClr val="lt1"/>
                </a:solidFill>
                <a:latin typeface="Helvetica Neue Light"/>
                <a:ea typeface="Helvetica Neue Light"/>
                <a:cs typeface="Helvetica Neue Light"/>
                <a:sym typeface="Helvetica Neue Light"/>
              </a:endParaRPr>
            </a:p>
          </p:txBody>
        </p:sp>
      </p:grpSp>
      <p:pic>
        <p:nvPicPr>
          <p:cNvPr id="3" name="Google Shape;266;p61">
            <a:extLst>
              <a:ext uri="{FF2B5EF4-FFF2-40B4-BE49-F238E27FC236}">
                <a16:creationId xmlns:a16="http://schemas.microsoft.com/office/drawing/2014/main" id="{D28455EF-2AAF-7F38-D8C0-ADA4D307F48E}"/>
              </a:ext>
            </a:extLst>
          </p:cNvPr>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653974" y="0"/>
            <a:ext cx="1470657" cy="411783"/>
          </a:xfrm>
          <a:prstGeom prst="rect">
            <a:avLst/>
          </a:prstGeom>
          <a:noFill/>
          <a:ln>
            <a:noFill/>
          </a:ln>
        </p:spPr>
      </p:pic>
      <p:sp>
        <p:nvSpPr>
          <p:cNvPr id="15" name="TextBox 14">
            <a:extLst>
              <a:ext uri="{FF2B5EF4-FFF2-40B4-BE49-F238E27FC236}">
                <a16:creationId xmlns:a16="http://schemas.microsoft.com/office/drawing/2014/main" id="{4A421ED9-470A-AEEE-5F9E-4CEDF431002E}"/>
              </a:ext>
            </a:extLst>
          </p:cNvPr>
          <p:cNvSpPr txBox="1"/>
          <p:nvPr/>
        </p:nvSpPr>
        <p:spPr>
          <a:xfrm>
            <a:off x="243318" y="917119"/>
            <a:ext cx="9899136" cy="1975284"/>
          </a:xfrm>
          <a:prstGeom prst="rect">
            <a:avLst/>
          </a:prstGeom>
          <a:noFill/>
        </p:spPr>
        <p:txBody>
          <a:bodyPr wrap="square" lIns="91440" tIns="45720" rIns="91440" bIns="45720" anchor="t">
            <a:spAutoFit/>
          </a:bodyPr>
          <a:lstStyle/>
          <a:p>
            <a:pPr marL="0" marR="0">
              <a:lnSpc>
                <a:spcPct val="115000"/>
              </a:lnSpc>
              <a:spcBef>
                <a:spcPts val="0"/>
              </a:spcBef>
              <a:spcAft>
                <a:spcPts val="1000"/>
              </a:spcAft>
            </a:pPr>
            <a:r>
              <a:rPr lang="en-US" sz="2800" b="1" dirty="0">
                <a:solidFill>
                  <a:schemeClr val="bg1">
                    <a:lumMod val="50000"/>
                  </a:schemeClr>
                </a:solidFill>
                <a:effectLst/>
                <a:latin typeface="Century Gothic" panose="020B0502020202020204" pitchFamily="34" charset="0"/>
                <a:ea typeface="MS Mincho" panose="02020609040205080304" pitchFamily="49" charset="-128"/>
                <a:cs typeface="Poppins" pitchFamily="2" charset="77"/>
              </a:rPr>
              <a:t>A Game-Changer Event: Why We Should Attend.</a:t>
            </a:r>
            <a:endParaRPr lang="en-US" sz="1800" b="1" dirty="0">
              <a:effectLst/>
              <a:latin typeface="Century Gothic" panose="020B0502020202020204" pitchFamily="34" charset="0"/>
              <a:ea typeface="MS Mincho" panose="02020609040205080304" pitchFamily="49" charset="-128"/>
              <a:cs typeface="Poppins" pitchFamily="2" charset="77"/>
            </a:endParaRPr>
          </a:p>
          <a:p>
            <a:pPr>
              <a:lnSpc>
                <a:spcPct val="115000"/>
              </a:lnSpc>
              <a:spcAft>
                <a:spcPts val="1000"/>
              </a:spcAft>
            </a:pPr>
            <a:r>
              <a:rPr lang="en-US" dirty="0">
                <a:latin typeface="Century Gothic" panose="020B0502020202020204" pitchFamily="34" charset="0"/>
                <a:ea typeface="MS Mincho"/>
                <a:cs typeface="Poppins"/>
              </a:rPr>
              <a:t>Keeping ahead of competition is essential to keeping customers happy and growing profits.  NRF</a:t>
            </a:r>
            <a:r>
              <a:rPr lang="en-US" sz="1800" dirty="0">
                <a:effectLst/>
                <a:latin typeface="Century Gothic" panose="020B0502020202020204" pitchFamily="34" charset="0"/>
                <a:ea typeface="MS Mincho"/>
                <a:cs typeface="Poppins"/>
              </a:rPr>
              <a:t> is known for setting the global agenda in retail innovation, offering insights into next-generation technologies. Over 175+ sessions will explore trends like AI, blockchain, and customer engagement.</a:t>
            </a:r>
          </a:p>
        </p:txBody>
      </p:sp>
      <p:sp>
        <p:nvSpPr>
          <p:cNvPr id="25" name="TextBox 24">
            <a:extLst>
              <a:ext uri="{FF2B5EF4-FFF2-40B4-BE49-F238E27FC236}">
                <a16:creationId xmlns:a16="http://schemas.microsoft.com/office/drawing/2014/main" id="{A4AF116D-3919-2B37-3179-61110AC894BC}"/>
              </a:ext>
            </a:extLst>
          </p:cNvPr>
          <p:cNvSpPr txBox="1"/>
          <p:nvPr/>
        </p:nvSpPr>
        <p:spPr>
          <a:xfrm>
            <a:off x="243318" y="2896062"/>
            <a:ext cx="5744916" cy="3702617"/>
          </a:xfrm>
          <a:prstGeom prst="rect">
            <a:avLst/>
          </a:prstGeom>
          <a:noFill/>
        </p:spPr>
        <p:txBody>
          <a:bodyPr wrap="square">
            <a:spAutoFit/>
          </a:bodyPr>
          <a:lstStyle/>
          <a:p>
            <a:pPr marL="0" marR="0">
              <a:lnSpc>
                <a:spcPct val="115000"/>
              </a:lnSpc>
              <a:spcBef>
                <a:spcPts val="0"/>
              </a:spcBef>
              <a:spcAft>
                <a:spcPts val="1000"/>
              </a:spcAft>
            </a:pPr>
            <a:r>
              <a:rPr lang="en-US" sz="1100" b="1" dirty="0">
                <a:effectLst/>
                <a:latin typeface="Century Gothic" panose="020B0502020202020204" pitchFamily="34" charset="0"/>
                <a:ea typeface="MS Mincho" panose="02020609040205080304" pitchFamily="49" charset="-128"/>
                <a:cs typeface="Poppins" pitchFamily="2" charset="77"/>
              </a:rPr>
              <a:t>Artificial Intelligence (AI) and Automation</a:t>
            </a:r>
          </a:p>
          <a:p>
            <a:pPr marL="0" marR="0">
              <a:lnSpc>
                <a:spcPct val="115000"/>
              </a:lnSpc>
              <a:spcBef>
                <a:spcPts val="0"/>
              </a:spcBef>
              <a:spcAft>
                <a:spcPts val="1000"/>
              </a:spcAft>
            </a:pPr>
            <a:r>
              <a:rPr lang="en-US" sz="1100" dirty="0">
                <a:effectLst/>
                <a:latin typeface="Century Gothic" panose="020B0502020202020204" pitchFamily="34" charset="0"/>
                <a:ea typeface="MS Mincho" panose="02020609040205080304" pitchFamily="49" charset="-128"/>
                <a:cs typeface="Poppins" pitchFamily="2" charset="77"/>
              </a:rPr>
              <a:t>• AI Dominance: AI will remain a dominant force at NRF 2025, with widespread applications across customer personalization, inventory management, and supply chain optimization. AI helps streamline operations by analyzing vast amounts of data to predict customer behaviors and improve decision-making (Retail </a:t>
            </a:r>
            <a:r>
              <a:rPr lang="en-US" sz="1100" dirty="0" err="1">
                <a:effectLst/>
                <a:latin typeface="Century Gothic" panose="020B0502020202020204" pitchFamily="34" charset="0"/>
                <a:ea typeface="MS Mincho" panose="02020609040205080304" pitchFamily="49" charset="-128"/>
                <a:cs typeface="Poppins" pitchFamily="2" charset="77"/>
              </a:rPr>
              <a:t>TouchPoints</a:t>
            </a:r>
            <a:r>
              <a:rPr lang="en-US" sz="1100" dirty="0">
                <a:effectLst/>
                <a:latin typeface="Century Gothic" panose="020B0502020202020204" pitchFamily="34" charset="0"/>
                <a:ea typeface="MS Mincho" panose="02020609040205080304" pitchFamily="49" charset="-128"/>
                <a:cs typeface="Poppins" pitchFamily="2" charset="77"/>
              </a:rPr>
              <a:t>, 2024). </a:t>
            </a:r>
            <a:br>
              <a:rPr lang="en-US" sz="1100" dirty="0">
                <a:effectLst/>
                <a:latin typeface="Century Gothic" panose="020B0502020202020204" pitchFamily="34" charset="0"/>
                <a:ea typeface="MS Mincho" panose="02020609040205080304" pitchFamily="49" charset="-128"/>
                <a:cs typeface="Poppins" pitchFamily="2" charset="77"/>
              </a:rPr>
            </a:br>
            <a:endParaRPr lang="en-US" sz="1100" dirty="0">
              <a:effectLst/>
              <a:latin typeface="Century Gothic" panose="020B0502020202020204" pitchFamily="34" charset="0"/>
              <a:ea typeface="MS Mincho" panose="02020609040205080304" pitchFamily="49" charset="-128"/>
              <a:cs typeface="Poppins" pitchFamily="2" charset="77"/>
            </a:endParaRPr>
          </a:p>
          <a:p>
            <a:pPr marL="0" marR="0">
              <a:lnSpc>
                <a:spcPct val="115000"/>
              </a:lnSpc>
              <a:spcBef>
                <a:spcPts val="0"/>
              </a:spcBef>
              <a:spcAft>
                <a:spcPts val="1000"/>
              </a:spcAft>
            </a:pPr>
            <a:r>
              <a:rPr lang="en-US" sz="1100" b="1" dirty="0">
                <a:effectLst/>
                <a:latin typeface="Century Gothic" panose="020B0502020202020204" pitchFamily="34" charset="0"/>
                <a:ea typeface="MS Mincho" panose="02020609040205080304" pitchFamily="49" charset="-128"/>
                <a:cs typeface="Poppins" pitchFamily="2" charset="77"/>
              </a:rPr>
              <a:t>Sustainability and ESG</a:t>
            </a:r>
          </a:p>
          <a:p>
            <a:pPr marL="0" marR="0">
              <a:lnSpc>
                <a:spcPct val="115000"/>
              </a:lnSpc>
              <a:spcBef>
                <a:spcPts val="0"/>
              </a:spcBef>
              <a:spcAft>
                <a:spcPts val="1000"/>
              </a:spcAft>
            </a:pPr>
            <a:r>
              <a:rPr lang="en-US" sz="1100" dirty="0">
                <a:effectLst/>
                <a:latin typeface="Century Gothic" panose="020B0502020202020204" pitchFamily="34" charset="0"/>
                <a:ea typeface="MS Mincho" panose="02020609040205080304" pitchFamily="49" charset="-128"/>
                <a:cs typeface="Poppins" pitchFamily="2" charset="77"/>
              </a:rPr>
              <a:t>• Sustainability as a Priority: Retailers are increasingly adopting Environmental, Social, and Governance (ESG) frameworks to meet consumer demand for ethical and sustainable products. NRF 2025 will showcase how sustainability drives consumer loyalty, with brands like IKEA and PepsiCo leading the way (Retail </a:t>
            </a:r>
            <a:r>
              <a:rPr lang="en-US" sz="1100" dirty="0" err="1">
                <a:effectLst/>
                <a:latin typeface="Century Gothic" panose="020B0502020202020204" pitchFamily="34" charset="0"/>
                <a:ea typeface="MS Mincho" panose="02020609040205080304" pitchFamily="49" charset="-128"/>
                <a:cs typeface="Poppins" pitchFamily="2" charset="77"/>
              </a:rPr>
              <a:t>TouchPoints</a:t>
            </a:r>
            <a:r>
              <a:rPr lang="en-US" sz="1100" dirty="0">
                <a:effectLst/>
                <a:latin typeface="Century Gothic" panose="020B0502020202020204" pitchFamily="34" charset="0"/>
                <a:ea typeface="MS Mincho" panose="02020609040205080304" pitchFamily="49" charset="-128"/>
                <a:cs typeface="Poppins" pitchFamily="2" charset="77"/>
              </a:rPr>
              <a:t>, 2024).</a:t>
            </a:r>
          </a:p>
          <a:p>
            <a:pPr marL="0" marR="0">
              <a:lnSpc>
                <a:spcPct val="115000"/>
              </a:lnSpc>
              <a:spcBef>
                <a:spcPts val="0"/>
              </a:spcBef>
              <a:spcAft>
                <a:spcPts val="1000"/>
              </a:spcAft>
            </a:pPr>
            <a:r>
              <a:rPr lang="en-US" sz="1100" dirty="0">
                <a:effectLst/>
                <a:latin typeface="Century Gothic" panose="020B0502020202020204" pitchFamily="34" charset="0"/>
                <a:ea typeface="MS Mincho" panose="02020609040205080304" pitchFamily="49" charset="-128"/>
                <a:cs typeface="Poppins" pitchFamily="2" charset="77"/>
              </a:rPr>
              <a:t>• Circular Economy Models: Expect a focus on circular economy initiatives, with examples like IKEA’s “As-is” resale program that anchors customers in mission-driven shopping (Retail </a:t>
            </a:r>
            <a:r>
              <a:rPr lang="en-US" sz="1100" dirty="0" err="1">
                <a:effectLst/>
                <a:latin typeface="Century Gothic" panose="020B0502020202020204" pitchFamily="34" charset="0"/>
                <a:ea typeface="MS Mincho" panose="02020609040205080304" pitchFamily="49" charset="-128"/>
                <a:cs typeface="Poppins" pitchFamily="2" charset="77"/>
              </a:rPr>
              <a:t>TouchPoints</a:t>
            </a:r>
            <a:r>
              <a:rPr lang="en-US" sz="1100" dirty="0">
                <a:effectLst/>
                <a:latin typeface="Century Gothic" panose="020B0502020202020204" pitchFamily="34" charset="0"/>
                <a:ea typeface="MS Mincho" panose="02020609040205080304" pitchFamily="49" charset="-128"/>
                <a:cs typeface="Poppins" pitchFamily="2" charset="77"/>
              </a:rPr>
              <a:t>, 2024).</a:t>
            </a:r>
          </a:p>
        </p:txBody>
      </p:sp>
      <p:sp>
        <p:nvSpPr>
          <p:cNvPr id="27" name="TextBox 26">
            <a:extLst>
              <a:ext uri="{FF2B5EF4-FFF2-40B4-BE49-F238E27FC236}">
                <a16:creationId xmlns:a16="http://schemas.microsoft.com/office/drawing/2014/main" id="{E9CAA189-C765-0859-5192-09FF0B56273E}"/>
              </a:ext>
            </a:extLst>
          </p:cNvPr>
          <p:cNvSpPr txBox="1"/>
          <p:nvPr/>
        </p:nvSpPr>
        <p:spPr>
          <a:xfrm>
            <a:off x="6507662" y="2896062"/>
            <a:ext cx="5441019" cy="2278124"/>
          </a:xfrm>
          <a:prstGeom prst="rect">
            <a:avLst/>
          </a:prstGeom>
          <a:noFill/>
        </p:spPr>
        <p:txBody>
          <a:bodyPr wrap="square">
            <a:spAutoFit/>
          </a:bodyPr>
          <a:lstStyle/>
          <a:p>
            <a:pPr marL="0" marR="0">
              <a:lnSpc>
                <a:spcPct val="115000"/>
              </a:lnSpc>
              <a:spcBef>
                <a:spcPts val="0"/>
              </a:spcBef>
              <a:spcAft>
                <a:spcPts val="1000"/>
              </a:spcAft>
            </a:pPr>
            <a:r>
              <a:rPr lang="en-US" sz="1100" b="1" dirty="0">
                <a:effectLst/>
                <a:latin typeface="Century Gothic" panose="020B0502020202020204" pitchFamily="34" charset="0"/>
                <a:ea typeface="MS Mincho" panose="02020609040205080304" pitchFamily="49" charset="-128"/>
                <a:cs typeface="Poppins" pitchFamily="2" charset="77"/>
              </a:rPr>
              <a:t>Customer-Centric Innovation</a:t>
            </a:r>
          </a:p>
          <a:p>
            <a:pPr marL="0" marR="0">
              <a:lnSpc>
                <a:spcPct val="115000"/>
              </a:lnSpc>
              <a:spcBef>
                <a:spcPts val="0"/>
              </a:spcBef>
              <a:spcAft>
                <a:spcPts val="1000"/>
              </a:spcAft>
            </a:pPr>
            <a:r>
              <a:rPr lang="en-US" sz="1100" dirty="0">
                <a:effectLst/>
                <a:latin typeface="Century Gothic" panose="020B0502020202020204" pitchFamily="34" charset="0"/>
                <a:ea typeface="MS Mincho" panose="02020609040205080304" pitchFamily="49" charset="-128"/>
                <a:cs typeface="Poppins" pitchFamily="2" charset="77"/>
              </a:rPr>
              <a:t>• Elevating Customer Experience: Personalization and convenience are at the core of NRF 2025 discussions. Technologies like RFID, self-checkout, and AI-driven product recommendations are creating more satisfying customer experiences, with some retailers reporting a 10-20% increase in customer retention (RETHINK Retail, 2024; </a:t>
            </a:r>
            <a:r>
              <a:rPr lang="en-US" sz="1100" dirty="0" err="1">
                <a:effectLst/>
                <a:latin typeface="Century Gothic" panose="020B0502020202020204" pitchFamily="34" charset="0"/>
                <a:ea typeface="MS Mincho" panose="02020609040205080304" pitchFamily="49" charset="-128"/>
                <a:cs typeface="Poppins" pitchFamily="2" charset="77"/>
              </a:rPr>
              <a:t>ToolsGroup</a:t>
            </a:r>
            <a:r>
              <a:rPr lang="en-US" sz="1100" dirty="0">
                <a:effectLst/>
                <a:latin typeface="Century Gothic" panose="020B0502020202020204" pitchFamily="34" charset="0"/>
                <a:ea typeface="MS Mincho" panose="02020609040205080304" pitchFamily="49" charset="-128"/>
                <a:cs typeface="Poppins" pitchFamily="2" charset="77"/>
              </a:rPr>
              <a:t>, 2024).</a:t>
            </a:r>
          </a:p>
          <a:p>
            <a:pPr marL="0" marR="0">
              <a:lnSpc>
                <a:spcPct val="115000"/>
              </a:lnSpc>
              <a:spcBef>
                <a:spcPts val="0"/>
              </a:spcBef>
              <a:spcAft>
                <a:spcPts val="1000"/>
              </a:spcAft>
            </a:pPr>
            <a:r>
              <a:rPr lang="en-US" sz="1100" dirty="0">
                <a:effectLst/>
                <a:latin typeface="Century Gothic" panose="020B0502020202020204" pitchFamily="34" charset="0"/>
                <a:ea typeface="MS Mincho" panose="02020609040205080304" pitchFamily="49" charset="-128"/>
                <a:cs typeface="Poppins" pitchFamily="2" charset="77"/>
              </a:rPr>
              <a:t>• Hyper-Personalization: AI enables retailers to offer real-time tailored experiences. Studies indicate that consumers who experience personalized interactions are 40% more likely to make repeat purchases (Retail </a:t>
            </a:r>
            <a:r>
              <a:rPr lang="en-US" sz="1100" dirty="0" err="1">
                <a:effectLst/>
                <a:latin typeface="Century Gothic" panose="020B0502020202020204" pitchFamily="34" charset="0"/>
                <a:ea typeface="MS Mincho" panose="02020609040205080304" pitchFamily="49" charset="-128"/>
                <a:cs typeface="Poppins" pitchFamily="2" charset="77"/>
              </a:rPr>
              <a:t>TouchPoints</a:t>
            </a:r>
            <a:r>
              <a:rPr lang="en-US" sz="1100" dirty="0">
                <a:effectLst/>
                <a:latin typeface="Century Gothic" panose="020B0502020202020204" pitchFamily="34" charset="0"/>
                <a:ea typeface="MS Mincho" panose="02020609040205080304" pitchFamily="49" charset="-128"/>
                <a:cs typeface="Poppins" pitchFamily="2" charset="77"/>
              </a:rPr>
              <a:t>, 2024).</a:t>
            </a:r>
          </a:p>
        </p:txBody>
      </p:sp>
      <p:sp>
        <p:nvSpPr>
          <p:cNvPr id="29" name="TextBox 28">
            <a:extLst>
              <a:ext uri="{FF2B5EF4-FFF2-40B4-BE49-F238E27FC236}">
                <a16:creationId xmlns:a16="http://schemas.microsoft.com/office/drawing/2014/main" id="{A0D32BCC-8B5C-4E54-3F58-8534E3673285}"/>
              </a:ext>
            </a:extLst>
          </p:cNvPr>
          <p:cNvSpPr txBox="1"/>
          <p:nvPr/>
        </p:nvSpPr>
        <p:spPr>
          <a:xfrm>
            <a:off x="6507662" y="5429552"/>
            <a:ext cx="5536270" cy="1176541"/>
          </a:xfrm>
          <a:prstGeom prst="rect">
            <a:avLst/>
          </a:prstGeom>
          <a:noFill/>
        </p:spPr>
        <p:txBody>
          <a:bodyPr wrap="square">
            <a:spAutoFit/>
          </a:bodyPr>
          <a:lstStyle/>
          <a:p>
            <a:pPr marL="0" marR="0">
              <a:lnSpc>
                <a:spcPct val="115000"/>
              </a:lnSpc>
              <a:spcBef>
                <a:spcPts val="0"/>
              </a:spcBef>
              <a:spcAft>
                <a:spcPts val="1000"/>
              </a:spcAft>
            </a:pPr>
            <a:r>
              <a:rPr lang="en-US" sz="1100" b="1" dirty="0">
                <a:effectLst/>
                <a:latin typeface="Century Gothic" panose="020B0502020202020204" pitchFamily="34" charset="0"/>
                <a:ea typeface="MS Mincho" panose="02020609040205080304" pitchFamily="49" charset="-128"/>
                <a:cs typeface="Poppins" pitchFamily="2" charset="77"/>
              </a:rPr>
              <a:t>Supply Chain</a:t>
            </a:r>
          </a:p>
          <a:p>
            <a:pPr marL="0" marR="0">
              <a:lnSpc>
                <a:spcPct val="115000"/>
              </a:lnSpc>
              <a:spcBef>
                <a:spcPts val="0"/>
              </a:spcBef>
              <a:spcAft>
                <a:spcPts val="1000"/>
              </a:spcAft>
            </a:pPr>
            <a:r>
              <a:rPr lang="en-US" sz="1100" dirty="0">
                <a:effectLst/>
                <a:latin typeface="Century Gothic" panose="020B0502020202020204" pitchFamily="34" charset="0"/>
                <a:ea typeface="MS Mincho" panose="02020609040205080304" pitchFamily="49" charset="-128"/>
                <a:cs typeface="Poppins" pitchFamily="2" charset="77"/>
              </a:rPr>
              <a:t>• Supply Chain Resilience: AI-driven solutions are optimizing supply chains by providing real-time insights, helping retailers respond faster to disruptions. NRF 2025 will discuss how unified commerce systems, supported by AI and machine learning, ensure that retailers meet customer expectations (</a:t>
            </a:r>
            <a:r>
              <a:rPr lang="en-US" sz="1100" dirty="0" err="1">
                <a:effectLst/>
                <a:latin typeface="Century Gothic" panose="020B0502020202020204" pitchFamily="34" charset="0"/>
                <a:ea typeface="MS Mincho" panose="02020609040205080304" pitchFamily="49" charset="-128"/>
                <a:cs typeface="Poppins" pitchFamily="2" charset="77"/>
              </a:rPr>
              <a:t>ToolsGroup</a:t>
            </a:r>
            <a:r>
              <a:rPr lang="en-US" sz="1100" dirty="0">
                <a:effectLst/>
                <a:latin typeface="Century Gothic" panose="020B0502020202020204" pitchFamily="34" charset="0"/>
                <a:ea typeface="MS Mincho" panose="02020609040205080304" pitchFamily="49" charset="-128"/>
                <a:cs typeface="Poppins" pitchFamily="2" charset="77"/>
              </a:rPr>
              <a:t>, 2024).</a:t>
            </a:r>
          </a:p>
        </p:txBody>
      </p:sp>
    </p:spTree>
    <p:extLst>
      <p:ext uri="{BB962C8B-B14F-4D97-AF65-F5344CB8AC3E}">
        <p14:creationId xmlns:p14="http://schemas.microsoft.com/office/powerpoint/2010/main" val="126043688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635E1-3087-0399-4208-C49132B79CF9}"/>
            </a:ext>
          </a:extLst>
        </p:cNvPr>
        <p:cNvGrpSpPr/>
        <p:nvPr/>
      </p:nvGrpSpPr>
      <p:grpSpPr>
        <a:xfrm>
          <a:off x="0" y="0"/>
          <a:ext cx="0" cy="0"/>
          <a:chOff x="0" y="0"/>
          <a:chExt cx="0" cy="0"/>
        </a:xfrm>
      </p:grpSpPr>
      <p:pic>
        <p:nvPicPr>
          <p:cNvPr id="3" name="Google Shape;266;p61">
            <a:extLst>
              <a:ext uri="{FF2B5EF4-FFF2-40B4-BE49-F238E27FC236}">
                <a16:creationId xmlns:a16="http://schemas.microsoft.com/office/drawing/2014/main" id="{E4C6C5D5-8A0D-CBC2-D9C5-00210A186620}"/>
              </a:ext>
            </a:extLst>
          </p:cNvPr>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10106577" y="6446217"/>
            <a:ext cx="1470657" cy="411783"/>
          </a:xfrm>
          <a:prstGeom prst="rect">
            <a:avLst/>
          </a:prstGeom>
          <a:noFill/>
          <a:ln>
            <a:noFill/>
          </a:ln>
        </p:spPr>
      </p:pic>
      <p:sp>
        <p:nvSpPr>
          <p:cNvPr id="19" name="TextBox 18">
            <a:extLst>
              <a:ext uri="{FF2B5EF4-FFF2-40B4-BE49-F238E27FC236}">
                <a16:creationId xmlns:a16="http://schemas.microsoft.com/office/drawing/2014/main" id="{DBA42364-C5B2-7F2C-2DB2-588E057D404D}"/>
              </a:ext>
            </a:extLst>
          </p:cNvPr>
          <p:cNvSpPr txBox="1"/>
          <p:nvPr/>
        </p:nvSpPr>
        <p:spPr>
          <a:xfrm>
            <a:off x="2770069" y="2413117"/>
            <a:ext cx="4379575" cy="1814984"/>
          </a:xfrm>
          <a:prstGeom prst="rect">
            <a:avLst/>
          </a:prstGeom>
          <a:noFill/>
        </p:spPr>
        <p:txBody>
          <a:bodyPr wrap="square" lIns="91440" tIns="45720" rIns="91440" bIns="45720" anchor="t">
            <a:spAutoFit/>
          </a:bodyPr>
          <a:lstStyle/>
          <a:p>
            <a:pPr>
              <a:lnSpc>
                <a:spcPct val="115000"/>
              </a:lnSpc>
              <a:spcAft>
                <a:spcPts val="1000"/>
              </a:spcAft>
            </a:pPr>
            <a:r>
              <a:rPr lang="en-US" sz="1400" dirty="0">
                <a:latin typeface="Century Gothic" panose="020B0502020202020204" pitchFamily="34" charset="0"/>
                <a:ea typeface="MS Mincho"/>
                <a:cs typeface="Poppins"/>
              </a:rPr>
              <a:t>Deeper relationships with vendors can release profitable opportunities. All the top retail focused  vendors have their international leadership teams in attendance + their latest tech on show. Access to roadmaps , strategy insights , influence on products not easily available in Aus. </a:t>
            </a:r>
          </a:p>
        </p:txBody>
      </p:sp>
      <p:sp>
        <p:nvSpPr>
          <p:cNvPr id="4" name="TextBox 3">
            <a:extLst>
              <a:ext uri="{FF2B5EF4-FFF2-40B4-BE49-F238E27FC236}">
                <a16:creationId xmlns:a16="http://schemas.microsoft.com/office/drawing/2014/main" id="{11ADE36D-76C4-4A07-A94C-A74FF96BAB39}"/>
              </a:ext>
            </a:extLst>
          </p:cNvPr>
          <p:cNvSpPr txBox="1"/>
          <p:nvPr/>
        </p:nvSpPr>
        <p:spPr>
          <a:xfrm>
            <a:off x="2770069" y="0"/>
            <a:ext cx="9210121" cy="1345753"/>
          </a:xfrm>
          <a:prstGeom prst="rect">
            <a:avLst/>
          </a:prstGeom>
          <a:noFill/>
        </p:spPr>
        <p:txBody>
          <a:bodyPr wrap="square">
            <a:spAutoFit/>
          </a:bodyPr>
          <a:lstStyle/>
          <a:p>
            <a:pPr marL="0" marR="0">
              <a:lnSpc>
                <a:spcPct val="115000"/>
              </a:lnSpc>
              <a:spcBef>
                <a:spcPts val="0"/>
              </a:spcBef>
              <a:spcAft>
                <a:spcPts val="1000"/>
              </a:spcAft>
            </a:pPr>
            <a:r>
              <a:rPr lang="en-US" sz="3600" b="1" dirty="0">
                <a:solidFill>
                  <a:schemeClr val="bg1">
                    <a:lumMod val="50000"/>
                  </a:schemeClr>
                </a:solidFill>
                <a:effectLst/>
                <a:latin typeface="Century Gothic" panose="020B0502020202020204" pitchFamily="34" charset="0"/>
                <a:ea typeface="MS Mincho" panose="02020609040205080304" pitchFamily="49" charset="-128"/>
                <a:cs typeface="Poppins" pitchFamily="2" charset="77"/>
              </a:rPr>
              <a:t>Key Players &amp; </a:t>
            </a:r>
            <a:br>
              <a:rPr lang="en-US" sz="3600" b="1" dirty="0">
                <a:solidFill>
                  <a:schemeClr val="bg1">
                    <a:lumMod val="50000"/>
                  </a:schemeClr>
                </a:solidFill>
                <a:effectLst/>
                <a:latin typeface="Century Gothic" panose="020B0502020202020204" pitchFamily="34" charset="0"/>
                <a:ea typeface="MS Mincho" panose="02020609040205080304" pitchFamily="49" charset="-128"/>
                <a:cs typeface="Poppins" pitchFamily="2" charset="77"/>
              </a:rPr>
            </a:br>
            <a:r>
              <a:rPr lang="en-US" sz="3600" b="1" dirty="0">
                <a:solidFill>
                  <a:schemeClr val="bg1">
                    <a:lumMod val="50000"/>
                  </a:schemeClr>
                </a:solidFill>
                <a:effectLst/>
                <a:latin typeface="Century Gothic" panose="020B0502020202020204" pitchFamily="34" charset="0"/>
                <a:ea typeface="MS Mincho" panose="02020609040205080304" pitchFamily="49" charset="-128"/>
                <a:cs typeface="Poppins" pitchFamily="2" charset="77"/>
              </a:rPr>
              <a:t>Networking Opportunities</a:t>
            </a:r>
          </a:p>
        </p:txBody>
      </p:sp>
      <p:sp>
        <p:nvSpPr>
          <p:cNvPr id="22" name="TextBox 21">
            <a:extLst>
              <a:ext uri="{FF2B5EF4-FFF2-40B4-BE49-F238E27FC236}">
                <a16:creationId xmlns:a16="http://schemas.microsoft.com/office/drawing/2014/main" id="{371755AC-D903-2F2A-A0D2-63984737B185}"/>
              </a:ext>
            </a:extLst>
          </p:cNvPr>
          <p:cNvSpPr txBox="1"/>
          <p:nvPr/>
        </p:nvSpPr>
        <p:spPr>
          <a:xfrm>
            <a:off x="2770069" y="4072856"/>
            <a:ext cx="4197457" cy="257769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I hope to arrange meetings with:</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sz="1400" dirty="0">
                <a:solidFill>
                  <a:prstClr val="black"/>
                </a:solidFill>
                <a:latin typeface="Century Gothic" panose="020B0502020202020204" pitchFamily="34" charset="0"/>
                <a:ea typeface="MS Mincho" panose="02020609040205080304" pitchFamily="49" charset="-128"/>
                <a:cs typeface="Poppins" pitchFamily="2" charset="77"/>
              </a:rPr>
              <a:t>…</a:t>
            </a:r>
            <a:endPar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(Some examples: Microsoft AI, Salesforce, Google, AWS – full list of those confirmed available here: </a:t>
            </a:r>
            <a:r>
              <a:rPr lang="en-US" sz="1400" dirty="0">
                <a:hlinkClick r:id="rId3"/>
              </a:rPr>
              <a:t>NRF 2025: Retail's Big Show Exhibitors List (nrfbigshow.com)</a:t>
            </a:r>
            <a:r>
              <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a:t>
            </a:r>
          </a:p>
        </p:txBody>
      </p:sp>
      <p:sp>
        <p:nvSpPr>
          <p:cNvPr id="26" name="TextBox 25">
            <a:extLst>
              <a:ext uri="{FF2B5EF4-FFF2-40B4-BE49-F238E27FC236}">
                <a16:creationId xmlns:a16="http://schemas.microsoft.com/office/drawing/2014/main" id="{D662070E-9336-8CBA-2692-805FCC904C68}"/>
              </a:ext>
            </a:extLst>
          </p:cNvPr>
          <p:cNvSpPr txBox="1"/>
          <p:nvPr/>
        </p:nvSpPr>
        <p:spPr>
          <a:xfrm>
            <a:off x="2770069" y="1875295"/>
            <a:ext cx="3782153" cy="33406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500" b="1"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Vendors &amp; Suppliers</a:t>
            </a:r>
          </a:p>
        </p:txBody>
      </p:sp>
      <p:sp>
        <p:nvSpPr>
          <p:cNvPr id="27" name="TextBox 26">
            <a:extLst>
              <a:ext uri="{FF2B5EF4-FFF2-40B4-BE49-F238E27FC236}">
                <a16:creationId xmlns:a16="http://schemas.microsoft.com/office/drawing/2014/main" id="{FC0E1ABB-1B40-A212-A40D-A549715EC7B3}"/>
              </a:ext>
            </a:extLst>
          </p:cNvPr>
          <p:cNvSpPr txBox="1"/>
          <p:nvPr/>
        </p:nvSpPr>
        <p:spPr>
          <a:xfrm>
            <a:off x="7795081" y="2413117"/>
            <a:ext cx="4379575" cy="1071704"/>
          </a:xfrm>
          <a:prstGeom prst="rect">
            <a:avLst/>
          </a:prstGeom>
          <a:noFill/>
        </p:spPr>
        <p:txBody>
          <a:bodyPr wrap="square" lIns="91440" tIns="45720" rIns="91440" bIns="45720" anchor="t">
            <a:spAutoFit/>
          </a:bodyPr>
          <a:lstStyle/>
          <a:p>
            <a:pPr>
              <a:lnSpc>
                <a:spcPct val="115000"/>
              </a:lnSpc>
              <a:spcAft>
                <a:spcPts val="1000"/>
              </a:spcAft>
            </a:pPr>
            <a:r>
              <a:rPr lang="en-US" sz="1400" dirty="0">
                <a:latin typeface="Century Gothic" panose="020B0502020202020204" pitchFamily="34" charset="0"/>
                <a:ea typeface="MS Mincho"/>
                <a:cs typeface="Poppins"/>
              </a:rPr>
              <a:t>Forming relationships with retailers facing the same challenges but in different geographies presents great opportunity to learn from their experience</a:t>
            </a:r>
          </a:p>
        </p:txBody>
      </p:sp>
      <p:sp>
        <p:nvSpPr>
          <p:cNvPr id="28" name="TextBox 27">
            <a:extLst>
              <a:ext uri="{FF2B5EF4-FFF2-40B4-BE49-F238E27FC236}">
                <a16:creationId xmlns:a16="http://schemas.microsoft.com/office/drawing/2014/main" id="{DB56507C-2CB9-630B-0907-E1FDB389E1DC}"/>
              </a:ext>
            </a:extLst>
          </p:cNvPr>
          <p:cNvSpPr txBox="1"/>
          <p:nvPr/>
        </p:nvSpPr>
        <p:spPr>
          <a:xfrm>
            <a:off x="7795081" y="3874073"/>
            <a:ext cx="4197457" cy="245977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I will seek to connect with:</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sz="1400" dirty="0">
                <a:solidFill>
                  <a:prstClr val="black"/>
                </a:solidFill>
                <a:latin typeface="Century Gothic" panose="020B0502020202020204" pitchFamily="34" charset="0"/>
                <a:ea typeface="MS Mincho" panose="02020609040205080304" pitchFamily="49" charset="-128"/>
                <a:cs typeface="Poppins" pitchFamily="2" charset="77"/>
              </a:rPr>
              <a:t>…</a:t>
            </a:r>
            <a:endPar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endParaRPr>
          </a:p>
          <a:p>
            <a:pPr>
              <a:lnSpc>
                <a:spcPct val="115000"/>
              </a:lnSpc>
              <a:spcAft>
                <a:spcPts val="1000"/>
              </a:spcAft>
              <a:defRPr/>
            </a:pPr>
            <a:r>
              <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Full list here: </a:t>
            </a:r>
            <a:r>
              <a:rPr lang="en-US" sz="1400" dirty="0">
                <a:hlinkClick r:id="rId4"/>
              </a:rPr>
              <a:t>Who Attends | NRF 2025: Retail's Big Show (nrfbigshow.com)</a:t>
            </a:r>
            <a:endParaRPr lang="en-US" sz="1400" dirty="0"/>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endParaRPr>
          </a:p>
        </p:txBody>
      </p:sp>
      <p:sp>
        <p:nvSpPr>
          <p:cNvPr id="29" name="TextBox 28">
            <a:extLst>
              <a:ext uri="{FF2B5EF4-FFF2-40B4-BE49-F238E27FC236}">
                <a16:creationId xmlns:a16="http://schemas.microsoft.com/office/drawing/2014/main" id="{CC91E2CC-D4FF-7B59-6439-4E450CC11A8B}"/>
              </a:ext>
            </a:extLst>
          </p:cNvPr>
          <p:cNvSpPr txBox="1"/>
          <p:nvPr/>
        </p:nvSpPr>
        <p:spPr>
          <a:xfrm>
            <a:off x="7795081" y="1875295"/>
            <a:ext cx="3782153" cy="33406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500" b="1"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International Retailers</a:t>
            </a:r>
          </a:p>
        </p:txBody>
      </p:sp>
      <p:pic>
        <p:nvPicPr>
          <p:cNvPr id="30" name="Picture 29">
            <a:extLst>
              <a:ext uri="{FF2B5EF4-FFF2-40B4-BE49-F238E27FC236}">
                <a16:creationId xmlns:a16="http://schemas.microsoft.com/office/drawing/2014/main" id="{D43C471F-A53B-62B1-380D-A0FE6F4745D5}"/>
              </a:ext>
            </a:extLst>
          </p:cNvPr>
          <p:cNvPicPr>
            <a:picLocks noChangeAspect="1"/>
          </p:cNvPicPr>
          <p:nvPr/>
        </p:nvPicPr>
        <p:blipFill>
          <a:blip r:embed="rId5" cstate="email">
            <a:duotone>
              <a:prstClr val="black"/>
              <a:srgbClr val="7030A0">
                <a:tint val="45000"/>
                <a:satMod val="400000"/>
              </a:srgbClr>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rcRect/>
          <a:stretch/>
        </p:blipFill>
        <p:spPr>
          <a:xfrm>
            <a:off x="0" y="0"/>
            <a:ext cx="2124632" cy="6858000"/>
          </a:xfrm>
          <a:prstGeom prst="rect">
            <a:avLst/>
          </a:prstGeom>
        </p:spPr>
      </p:pic>
    </p:spTree>
    <p:extLst>
      <p:ext uri="{BB962C8B-B14F-4D97-AF65-F5344CB8AC3E}">
        <p14:creationId xmlns:p14="http://schemas.microsoft.com/office/powerpoint/2010/main" val="247647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0C2C0-2300-7D1E-9A03-915066807A57}"/>
            </a:ext>
          </a:extLst>
        </p:cNvPr>
        <p:cNvGrpSpPr/>
        <p:nvPr/>
      </p:nvGrpSpPr>
      <p:grpSpPr>
        <a:xfrm>
          <a:off x="0" y="0"/>
          <a:ext cx="0" cy="0"/>
          <a:chOff x="0" y="0"/>
          <a:chExt cx="0" cy="0"/>
        </a:xfrm>
      </p:grpSpPr>
      <p:pic>
        <p:nvPicPr>
          <p:cNvPr id="3" name="Google Shape;266;p61">
            <a:extLst>
              <a:ext uri="{FF2B5EF4-FFF2-40B4-BE49-F238E27FC236}">
                <a16:creationId xmlns:a16="http://schemas.microsoft.com/office/drawing/2014/main" id="{526C4D02-3958-EE47-CD9D-040868AE7816}"/>
              </a:ext>
            </a:extLst>
          </p:cNvPr>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10106577" y="6446217"/>
            <a:ext cx="1470657" cy="411783"/>
          </a:xfrm>
          <a:prstGeom prst="rect">
            <a:avLst/>
          </a:prstGeom>
          <a:noFill/>
          <a:ln>
            <a:noFill/>
          </a:ln>
        </p:spPr>
      </p:pic>
      <p:sp>
        <p:nvSpPr>
          <p:cNvPr id="19" name="TextBox 18">
            <a:extLst>
              <a:ext uri="{FF2B5EF4-FFF2-40B4-BE49-F238E27FC236}">
                <a16:creationId xmlns:a16="http://schemas.microsoft.com/office/drawing/2014/main" id="{FBD0A5B5-BC14-8A4E-5324-934B4D1256E0}"/>
              </a:ext>
            </a:extLst>
          </p:cNvPr>
          <p:cNvSpPr txBox="1"/>
          <p:nvPr/>
        </p:nvSpPr>
        <p:spPr>
          <a:xfrm>
            <a:off x="2523596" y="2255462"/>
            <a:ext cx="4379575" cy="1323054"/>
          </a:xfrm>
          <a:prstGeom prst="rect">
            <a:avLst/>
          </a:prstGeom>
          <a:noFill/>
        </p:spPr>
        <p:txBody>
          <a:bodyPr wrap="square">
            <a:spAutoFit/>
          </a:bodyPr>
          <a:lstStyle/>
          <a:p>
            <a:pPr marL="0" marR="0">
              <a:lnSpc>
                <a:spcPct val="115000"/>
              </a:lnSpc>
              <a:spcBef>
                <a:spcPts val="0"/>
              </a:spcBef>
              <a:spcAft>
                <a:spcPts val="1000"/>
              </a:spcAft>
            </a:pPr>
            <a:r>
              <a:rPr lang="en-US" sz="1400" dirty="0">
                <a:effectLst/>
                <a:latin typeface="Century Gothic" panose="020B0502020202020204" pitchFamily="34" charset="0"/>
                <a:ea typeface="MS Mincho" panose="02020609040205080304" pitchFamily="49" charset="-128"/>
                <a:cs typeface="Poppins" pitchFamily="2" charset="77"/>
              </a:rPr>
              <a:t>The NRF 2025 Innovators Showcase as well as the Startup Hall will be a platform for cutting-edge retail startups, many of which go on to secure major investments from companies like Google, Walmart, and Apple. </a:t>
            </a:r>
          </a:p>
        </p:txBody>
      </p:sp>
      <p:sp>
        <p:nvSpPr>
          <p:cNvPr id="4" name="TextBox 3">
            <a:extLst>
              <a:ext uri="{FF2B5EF4-FFF2-40B4-BE49-F238E27FC236}">
                <a16:creationId xmlns:a16="http://schemas.microsoft.com/office/drawing/2014/main" id="{4C1FD4B0-945D-CD75-D482-1661E26A968C}"/>
              </a:ext>
            </a:extLst>
          </p:cNvPr>
          <p:cNvSpPr txBox="1"/>
          <p:nvPr/>
        </p:nvSpPr>
        <p:spPr>
          <a:xfrm>
            <a:off x="2518566" y="189186"/>
            <a:ext cx="9210121" cy="672556"/>
          </a:xfrm>
          <a:prstGeom prst="rect">
            <a:avLst/>
          </a:prstGeom>
          <a:noFill/>
        </p:spPr>
        <p:txBody>
          <a:bodyPr wrap="square">
            <a:spAutoFit/>
          </a:bodyPr>
          <a:lstStyle/>
          <a:p>
            <a:pPr marL="0" marR="0">
              <a:lnSpc>
                <a:spcPct val="115000"/>
              </a:lnSpc>
              <a:spcBef>
                <a:spcPts val="0"/>
              </a:spcBef>
              <a:spcAft>
                <a:spcPts val="1000"/>
              </a:spcAft>
            </a:pPr>
            <a:r>
              <a:rPr lang="en-US" sz="3600" b="1" dirty="0">
                <a:solidFill>
                  <a:schemeClr val="bg1">
                    <a:lumMod val="50000"/>
                  </a:schemeClr>
                </a:solidFill>
                <a:latin typeface="Century Gothic" panose="020B0502020202020204" pitchFamily="34" charset="0"/>
                <a:ea typeface="MS Mincho" panose="02020609040205080304" pitchFamily="49" charset="-128"/>
                <a:cs typeface="Poppins" pitchFamily="2" charset="77"/>
              </a:rPr>
              <a:t>Unique Startups &amp; Innovations</a:t>
            </a:r>
            <a:endParaRPr lang="en-US" sz="3600" b="1" dirty="0">
              <a:solidFill>
                <a:schemeClr val="bg1">
                  <a:lumMod val="50000"/>
                </a:schemeClr>
              </a:solidFill>
              <a:effectLst/>
              <a:latin typeface="Century Gothic" panose="020B0502020202020204" pitchFamily="34" charset="0"/>
              <a:ea typeface="MS Mincho" panose="02020609040205080304" pitchFamily="49" charset="-128"/>
              <a:cs typeface="Poppins" pitchFamily="2" charset="77"/>
            </a:endParaRPr>
          </a:p>
        </p:txBody>
      </p:sp>
      <p:sp>
        <p:nvSpPr>
          <p:cNvPr id="22" name="TextBox 21">
            <a:extLst>
              <a:ext uri="{FF2B5EF4-FFF2-40B4-BE49-F238E27FC236}">
                <a16:creationId xmlns:a16="http://schemas.microsoft.com/office/drawing/2014/main" id="{38EE676B-1D52-AC40-4A1B-941575561321}"/>
              </a:ext>
            </a:extLst>
          </p:cNvPr>
          <p:cNvSpPr txBox="1"/>
          <p:nvPr/>
        </p:nvSpPr>
        <p:spPr>
          <a:xfrm>
            <a:off x="2523596" y="3767203"/>
            <a:ext cx="4197457" cy="170777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I look forward to finding how the newest startups are responding to these challenges</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US" sz="1400" dirty="0">
                <a:solidFill>
                  <a:prstClr val="black"/>
                </a:solidFill>
                <a:latin typeface="Century Gothic" panose="020B0502020202020204" pitchFamily="34" charset="0"/>
                <a:ea typeface="MS Mincho" panose="02020609040205080304" pitchFamily="49" charset="-128"/>
                <a:cs typeface="Poppins" pitchFamily="2" charset="77"/>
              </a:rPr>
              <a:t>…</a:t>
            </a:r>
            <a:endParaRPr kumimoji="0" lang="en-US" sz="14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endParaRPr>
          </a:p>
        </p:txBody>
      </p:sp>
      <p:sp>
        <p:nvSpPr>
          <p:cNvPr id="26" name="TextBox 25">
            <a:extLst>
              <a:ext uri="{FF2B5EF4-FFF2-40B4-BE49-F238E27FC236}">
                <a16:creationId xmlns:a16="http://schemas.microsoft.com/office/drawing/2014/main" id="{766B2D29-BEB7-AEF3-D7F4-BFAC22F87983}"/>
              </a:ext>
            </a:extLst>
          </p:cNvPr>
          <p:cNvSpPr txBox="1"/>
          <p:nvPr/>
        </p:nvSpPr>
        <p:spPr>
          <a:xfrm>
            <a:off x="2523596" y="1717640"/>
            <a:ext cx="3782153" cy="33406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500" b="1"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rPr>
              <a:t>Meet the Game Changers</a:t>
            </a:r>
          </a:p>
        </p:txBody>
      </p:sp>
      <p:pic>
        <p:nvPicPr>
          <p:cNvPr id="30" name="Picture 29">
            <a:extLst>
              <a:ext uri="{FF2B5EF4-FFF2-40B4-BE49-F238E27FC236}">
                <a16:creationId xmlns:a16="http://schemas.microsoft.com/office/drawing/2014/main" id="{A6AE275F-F045-D912-AE33-C6C76080CA8E}"/>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0" y="0"/>
            <a:ext cx="2124632" cy="6858000"/>
          </a:xfrm>
          <a:prstGeom prst="rect">
            <a:avLst/>
          </a:prstGeom>
        </p:spPr>
      </p:pic>
      <p:sp>
        <p:nvSpPr>
          <p:cNvPr id="6" name="TextBox 5">
            <a:extLst>
              <a:ext uri="{FF2B5EF4-FFF2-40B4-BE49-F238E27FC236}">
                <a16:creationId xmlns:a16="http://schemas.microsoft.com/office/drawing/2014/main" id="{1EB763FD-C734-B2D0-A02B-07DCBA811330}"/>
              </a:ext>
            </a:extLst>
          </p:cNvPr>
          <p:cNvSpPr txBox="1"/>
          <p:nvPr/>
        </p:nvSpPr>
        <p:spPr>
          <a:xfrm>
            <a:off x="7123627" y="1628507"/>
            <a:ext cx="4856563" cy="3600986"/>
          </a:xfrm>
          <a:prstGeom prst="rect">
            <a:avLst/>
          </a:prstGeom>
          <a:solidFill>
            <a:schemeClr val="bg1">
              <a:lumMod val="85000"/>
            </a:schemeClr>
          </a:solidFill>
        </p:spPr>
        <p:txBody>
          <a:bodyPr wrap="square">
            <a:spAutoFit/>
          </a:bodyPr>
          <a:lstStyle/>
          <a:p>
            <a:r>
              <a:rPr lang="en-US" sz="1200" b="1" dirty="0">
                <a:solidFill>
                  <a:schemeClr val="bg1">
                    <a:lumMod val="50000"/>
                  </a:schemeClr>
                </a:solidFill>
                <a:latin typeface="Century Gothic" panose="020B0502020202020204" pitchFamily="34" charset="0"/>
                <a:cs typeface="Poppins" pitchFamily="2" charset="77"/>
              </a:rPr>
              <a:t>NRF Requirements of Innovators Showcase</a:t>
            </a:r>
          </a:p>
          <a:p>
            <a:endParaRPr lang="en-US" sz="1200" dirty="0">
              <a:solidFill>
                <a:schemeClr val="bg1">
                  <a:lumMod val="50000"/>
                </a:schemeClr>
              </a:solidFill>
              <a:latin typeface="Century Gothic" panose="020B0502020202020204" pitchFamily="34" charset="0"/>
              <a:cs typeface="Poppins" pitchFamily="2" charset="77"/>
            </a:endParaRPr>
          </a:p>
          <a:p>
            <a:pPr marL="285750" indent="-285750">
              <a:buFont typeface="Arial" panose="020B0604020202020204" pitchFamily="34" charset="0"/>
              <a:buChar char="•"/>
            </a:pPr>
            <a:r>
              <a:rPr lang="en-US" sz="1200" dirty="0">
                <a:solidFill>
                  <a:schemeClr val="bg1">
                    <a:lumMod val="50000"/>
                  </a:schemeClr>
                </a:solidFill>
                <a:latin typeface="Century Gothic" panose="020B0502020202020204" pitchFamily="34" charset="0"/>
                <a:cs typeface="Poppins" pitchFamily="2" charset="77"/>
              </a:rPr>
              <a:t>Technologies that solve a problem for retailers and is new to the market (within the past three years)</a:t>
            </a:r>
          </a:p>
          <a:p>
            <a:pPr marL="285750" indent="-285750">
              <a:buFont typeface="Arial" panose="020B0604020202020204" pitchFamily="34" charset="0"/>
              <a:buChar char="•"/>
            </a:pPr>
            <a:r>
              <a:rPr lang="en-US" sz="1200" dirty="0">
                <a:solidFill>
                  <a:schemeClr val="bg1">
                    <a:lumMod val="50000"/>
                  </a:schemeClr>
                </a:solidFill>
                <a:latin typeface="Century Gothic" panose="020B0502020202020204" pitchFamily="34" charset="0"/>
                <a:cs typeface="Poppins" pitchFamily="2" charset="77"/>
              </a:rPr>
              <a:t>Technologies demonstrating the latest advances including artificial intelligence, extended reality, robotics, facial recognition, automotive, logistics, machine learning, supply chain, Web3 and data analytics</a:t>
            </a:r>
          </a:p>
          <a:p>
            <a:pPr marL="285750" indent="-285750">
              <a:buFont typeface="Arial" panose="020B0604020202020204" pitchFamily="34" charset="0"/>
              <a:buChar char="•"/>
            </a:pPr>
            <a:r>
              <a:rPr lang="en-US" sz="1200" dirty="0">
                <a:solidFill>
                  <a:schemeClr val="bg1">
                    <a:lumMod val="50000"/>
                  </a:schemeClr>
                </a:solidFill>
                <a:latin typeface="Century Gothic" panose="020B0502020202020204" pitchFamily="34" charset="0"/>
                <a:cs typeface="Poppins" pitchFamily="2" charset="77"/>
              </a:rPr>
              <a:t>Technologies that are live in a retailer or in the pilot phase (no concept phase is permitted)</a:t>
            </a:r>
          </a:p>
          <a:p>
            <a:pPr marL="285750" indent="-285750">
              <a:buFont typeface="Arial" panose="020B0604020202020204" pitchFamily="34" charset="0"/>
              <a:buChar char="•"/>
            </a:pPr>
            <a:r>
              <a:rPr lang="en-US" sz="1200" dirty="0">
                <a:solidFill>
                  <a:schemeClr val="bg1">
                    <a:lumMod val="50000"/>
                  </a:schemeClr>
                </a:solidFill>
                <a:latin typeface="Century Gothic" panose="020B0502020202020204" pitchFamily="34" charset="0"/>
                <a:cs typeface="Poppins" pitchFamily="2" charset="77"/>
              </a:rPr>
              <a:t>Cannot have previously participated in the Lab (2017-2024) unless showcasing a new product or service that is entirely unrelated to past demonstrations</a:t>
            </a:r>
          </a:p>
          <a:p>
            <a:pPr marL="285750" indent="-285750">
              <a:buFont typeface="Arial" panose="020B0604020202020204" pitchFamily="34" charset="0"/>
              <a:buChar char="•"/>
            </a:pPr>
            <a:r>
              <a:rPr lang="en-US" sz="1200" dirty="0">
                <a:solidFill>
                  <a:schemeClr val="bg1">
                    <a:lumMod val="50000"/>
                  </a:schemeClr>
                </a:solidFill>
                <a:latin typeface="Century Gothic" panose="020B0502020202020204" pitchFamily="34" charset="0"/>
                <a:cs typeface="Poppins" pitchFamily="2" charset="77"/>
              </a:rPr>
              <a:t>Exciting technology demonstrations that are interactive and immersive</a:t>
            </a:r>
          </a:p>
          <a:p>
            <a:pPr marL="285750" indent="-285750">
              <a:buFont typeface="Arial" panose="020B0604020202020204" pitchFamily="34" charset="0"/>
              <a:buChar char="•"/>
            </a:pPr>
            <a:endParaRPr lang="en-US" sz="1200" dirty="0">
              <a:solidFill>
                <a:schemeClr val="bg1">
                  <a:lumMod val="50000"/>
                </a:schemeClr>
              </a:solidFill>
              <a:latin typeface="Century Gothic" panose="020B0502020202020204" pitchFamily="34" charset="0"/>
              <a:cs typeface="Poppins" pitchFamily="2" charset="77"/>
            </a:endParaRPr>
          </a:p>
          <a:p>
            <a:r>
              <a:rPr lang="en-US" sz="1200" dirty="0">
                <a:solidFill>
                  <a:schemeClr val="bg1">
                    <a:lumMod val="50000"/>
                  </a:schemeClr>
                </a:solidFill>
                <a:latin typeface="Century Gothic" panose="020B0502020202020204" pitchFamily="34" charset="0"/>
                <a:cs typeface="Poppins" pitchFamily="2" charset="77"/>
              </a:rPr>
              <a:t>NRF25 Confirmed So Far: </a:t>
            </a:r>
            <a:r>
              <a:rPr lang="en-US" sz="1200" dirty="0">
                <a:hlinkClick r:id="rId4"/>
              </a:rPr>
              <a:t>Innovators | NRF 2025: Retail's Big Show (nrfbigshow.com)</a:t>
            </a:r>
            <a:endParaRPr lang="en-US" sz="1200" dirty="0">
              <a:solidFill>
                <a:schemeClr val="bg1">
                  <a:lumMod val="50000"/>
                </a:schemeClr>
              </a:solidFill>
              <a:latin typeface="Century Gothic" panose="020B0502020202020204" pitchFamily="34" charset="0"/>
              <a:cs typeface="Poppins" pitchFamily="2" charset="77"/>
            </a:endParaRPr>
          </a:p>
          <a:p>
            <a:endParaRPr lang="en-US" sz="1200" dirty="0">
              <a:solidFill>
                <a:schemeClr val="bg1">
                  <a:lumMod val="50000"/>
                </a:schemeClr>
              </a:solidFill>
              <a:latin typeface="Century Gothic" panose="020B0502020202020204" pitchFamily="34" charset="0"/>
              <a:cs typeface="Poppins" pitchFamily="2" charset="77"/>
            </a:endParaRPr>
          </a:p>
        </p:txBody>
      </p:sp>
    </p:spTree>
    <p:extLst>
      <p:ext uri="{BB962C8B-B14F-4D97-AF65-F5344CB8AC3E}">
        <p14:creationId xmlns:p14="http://schemas.microsoft.com/office/powerpoint/2010/main" val="17318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CD8A6-5B41-03E7-F822-170273196CA0}"/>
            </a:ext>
          </a:extLst>
        </p:cNvPr>
        <p:cNvGrpSpPr/>
        <p:nvPr/>
      </p:nvGrpSpPr>
      <p:grpSpPr>
        <a:xfrm>
          <a:off x="0" y="0"/>
          <a:ext cx="0" cy="0"/>
          <a:chOff x="0" y="0"/>
          <a:chExt cx="0" cy="0"/>
        </a:xfrm>
      </p:grpSpPr>
      <p:pic>
        <p:nvPicPr>
          <p:cNvPr id="3" name="Google Shape;266;p61">
            <a:extLst>
              <a:ext uri="{FF2B5EF4-FFF2-40B4-BE49-F238E27FC236}">
                <a16:creationId xmlns:a16="http://schemas.microsoft.com/office/drawing/2014/main" id="{52DDE2BA-D371-F76F-BDDD-611C8BD45094}"/>
              </a:ext>
            </a:extLst>
          </p:cNvPr>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10106577" y="6446217"/>
            <a:ext cx="1470657" cy="411783"/>
          </a:xfrm>
          <a:prstGeom prst="rect">
            <a:avLst/>
          </a:prstGeom>
          <a:noFill/>
          <a:ln>
            <a:noFill/>
          </a:ln>
        </p:spPr>
      </p:pic>
      <p:sp>
        <p:nvSpPr>
          <p:cNvPr id="19" name="TextBox 18">
            <a:extLst>
              <a:ext uri="{FF2B5EF4-FFF2-40B4-BE49-F238E27FC236}">
                <a16:creationId xmlns:a16="http://schemas.microsoft.com/office/drawing/2014/main" id="{732D6411-5936-320F-2DF3-7D4D3272AEAF}"/>
              </a:ext>
            </a:extLst>
          </p:cNvPr>
          <p:cNvSpPr txBox="1"/>
          <p:nvPr/>
        </p:nvSpPr>
        <p:spPr>
          <a:xfrm>
            <a:off x="2523596" y="2255462"/>
            <a:ext cx="4379575" cy="1570815"/>
          </a:xfrm>
          <a:prstGeom prst="rect">
            <a:avLst/>
          </a:prstGeom>
          <a:noFill/>
        </p:spPr>
        <p:txBody>
          <a:bodyPr wrap="square">
            <a:spAutoFit/>
          </a:bodyPr>
          <a:lstStyle/>
          <a:p>
            <a:pPr marL="0" marR="0">
              <a:lnSpc>
                <a:spcPct val="115000"/>
              </a:lnSpc>
              <a:spcBef>
                <a:spcPts val="0"/>
              </a:spcBef>
              <a:spcAft>
                <a:spcPts val="1000"/>
              </a:spcAft>
            </a:pPr>
            <a:r>
              <a:rPr lang="en-US" sz="1400" dirty="0">
                <a:effectLst/>
                <a:latin typeface="Century Gothic" panose="020B0502020202020204" pitchFamily="34" charset="0"/>
                <a:ea typeface="MS Mincho" panose="02020609040205080304" pitchFamily="49" charset="-128"/>
                <a:cs typeface="Poppins" pitchFamily="2" charset="77"/>
              </a:rPr>
              <a:t>NRF 2025’s Uncommon Safari store tours allow retailers to see firsthand how global brands in New York City, New Jersey, and Brooklyn are adopting digital-first experiences, inspiring operational and customer service improvements. Stores include;</a:t>
            </a:r>
          </a:p>
        </p:txBody>
      </p:sp>
      <p:sp>
        <p:nvSpPr>
          <p:cNvPr id="4" name="TextBox 3">
            <a:extLst>
              <a:ext uri="{FF2B5EF4-FFF2-40B4-BE49-F238E27FC236}">
                <a16:creationId xmlns:a16="http://schemas.microsoft.com/office/drawing/2014/main" id="{2B148A62-59C5-362A-3668-405F83DCEA6D}"/>
              </a:ext>
            </a:extLst>
          </p:cNvPr>
          <p:cNvSpPr txBox="1"/>
          <p:nvPr/>
        </p:nvSpPr>
        <p:spPr>
          <a:xfrm>
            <a:off x="2523596" y="194632"/>
            <a:ext cx="9210121" cy="672556"/>
          </a:xfrm>
          <a:prstGeom prst="rect">
            <a:avLst/>
          </a:prstGeom>
          <a:noFill/>
        </p:spPr>
        <p:txBody>
          <a:bodyPr wrap="square">
            <a:spAutoFit/>
          </a:bodyPr>
          <a:lstStyle/>
          <a:p>
            <a:pPr marL="0" marR="0">
              <a:lnSpc>
                <a:spcPct val="115000"/>
              </a:lnSpc>
              <a:spcBef>
                <a:spcPts val="0"/>
              </a:spcBef>
              <a:spcAft>
                <a:spcPts val="1000"/>
              </a:spcAft>
            </a:pPr>
            <a:r>
              <a:rPr lang="en-US" sz="3600" b="1" dirty="0">
                <a:solidFill>
                  <a:schemeClr val="bg1">
                    <a:lumMod val="50000"/>
                  </a:schemeClr>
                </a:solidFill>
                <a:latin typeface="Century Gothic" panose="020B0502020202020204" pitchFamily="34" charset="0"/>
                <a:ea typeface="MS Mincho" panose="02020609040205080304" pitchFamily="49" charset="-128"/>
                <a:cs typeface="Poppins" pitchFamily="2" charset="77"/>
              </a:rPr>
              <a:t>Retail Store Tours</a:t>
            </a:r>
            <a:endParaRPr lang="en-US" sz="3600" b="1" dirty="0">
              <a:solidFill>
                <a:schemeClr val="bg1">
                  <a:lumMod val="50000"/>
                </a:schemeClr>
              </a:solidFill>
              <a:effectLst/>
              <a:latin typeface="Century Gothic" panose="020B0502020202020204" pitchFamily="34" charset="0"/>
              <a:ea typeface="MS Mincho" panose="02020609040205080304" pitchFamily="49" charset="-128"/>
              <a:cs typeface="Poppins" pitchFamily="2" charset="77"/>
            </a:endParaRPr>
          </a:p>
        </p:txBody>
      </p:sp>
      <p:sp>
        <p:nvSpPr>
          <p:cNvPr id="22" name="TextBox 21">
            <a:extLst>
              <a:ext uri="{FF2B5EF4-FFF2-40B4-BE49-F238E27FC236}">
                <a16:creationId xmlns:a16="http://schemas.microsoft.com/office/drawing/2014/main" id="{2B67458B-4AFC-55C3-1537-23372A1D17B9}"/>
              </a:ext>
            </a:extLst>
          </p:cNvPr>
          <p:cNvSpPr txBox="1"/>
          <p:nvPr/>
        </p:nvSpPr>
        <p:spPr>
          <a:xfrm>
            <a:off x="2523596" y="4014964"/>
            <a:ext cx="4197457" cy="2588016"/>
          </a:xfrm>
          <a:prstGeom prst="rect">
            <a:avLst/>
          </a:prstGeom>
          <a:noFill/>
        </p:spPr>
        <p:txBody>
          <a:bodyPr wrap="square">
            <a:spAutoFit/>
          </a:bodyPr>
          <a:lstStyle/>
          <a:p>
            <a:pPr marL="285750" marR="0" indent="-285750">
              <a:lnSpc>
                <a:spcPct val="115000"/>
              </a:lnSpc>
              <a:spcBef>
                <a:spcPts val="0"/>
              </a:spcBef>
              <a:spcAft>
                <a:spcPts val="1000"/>
              </a:spcAft>
              <a:buFont typeface="Arial" panose="020B0604020202020204" pitchFamily="34" charset="0"/>
              <a:buChar char="•"/>
            </a:pPr>
            <a:r>
              <a:rPr lang="en-US" sz="1400" dirty="0">
                <a:latin typeface="Century Gothic" panose="020B0502020202020204" pitchFamily="34" charset="0"/>
                <a:cs typeface="Poppins" pitchFamily="2" charset="77"/>
                <a:hlinkClick r:id="rId3"/>
              </a:rPr>
              <a:t>Quarters (shopquarters.com)</a:t>
            </a:r>
            <a:endParaRPr lang="en-US" sz="1400" dirty="0">
              <a:latin typeface="Century Gothic" panose="020B0502020202020204" pitchFamily="34" charset="0"/>
              <a:ea typeface="MS Mincho" panose="02020609040205080304" pitchFamily="49" charset="-128"/>
              <a:cs typeface="Poppins" pitchFamily="2" charset="77"/>
            </a:endParaRPr>
          </a:p>
          <a:p>
            <a:pPr marL="285750" indent="-285750">
              <a:lnSpc>
                <a:spcPct val="115000"/>
              </a:lnSpc>
              <a:spcAft>
                <a:spcPts val="1000"/>
              </a:spcAft>
              <a:buFont typeface="Arial" panose="020B0604020202020204" pitchFamily="34" charset="0"/>
              <a:buChar char="•"/>
            </a:pPr>
            <a:r>
              <a:rPr lang="en-US" sz="1400" dirty="0">
                <a:effectLst/>
                <a:latin typeface="Century Gothic" panose="020B0502020202020204" pitchFamily="34" charset="0"/>
                <a:ea typeface="MS Mincho" panose="02020609040205080304" pitchFamily="49" charset="-128"/>
                <a:cs typeface="Poppins" pitchFamily="2" charset="77"/>
              </a:rPr>
              <a:t>Crate &amp; Barrel Flagship</a:t>
            </a:r>
          </a:p>
          <a:p>
            <a:pPr marL="285750" indent="-285750">
              <a:lnSpc>
                <a:spcPct val="115000"/>
              </a:lnSpc>
              <a:spcAft>
                <a:spcPts val="1000"/>
              </a:spcAft>
              <a:buFont typeface="Arial" panose="020B0604020202020204" pitchFamily="34" charset="0"/>
              <a:buChar char="•"/>
            </a:pPr>
            <a:r>
              <a:rPr lang="en-US" sz="1400" dirty="0">
                <a:latin typeface="Century Gothic" panose="020B0502020202020204" pitchFamily="34" charset="0"/>
                <a:ea typeface="MS Mincho" panose="02020609040205080304" pitchFamily="49" charset="-128"/>
                <a:cs typeface="Poppins" pitchFamily="2" charset="77"/>
              </a:rPr>
              <a:t>Macy’s Rejuvenation</a:t>
            </a:r>
          </a:p>
          <a:p>
            <a:pPr marL="285750" indent="-285750">
              <a:lnSpc>
                <a:spcPct val="115000"/>
              </a:lnSpc>
              <a:spcAft>
                <a:spcPts val="1000"/>
              </a:spcAft>
              <a:buFont typeface="Arial" panose="020B0604020202020204" pitchFamily="34" charset="0"/>
              <a:buChar char="•"/>
            </a:pPr>
            <a:r>
              <a:rPr lang="en-US" sz="1400" dirty="0">
                <a:effectLst/>
                <a:latin typeface="Century Gothic" panose="020B0502020202020204" pitchFamily="34" charset="0"/>
                <a:ea typeface="MS Mincho" panose="02020609040205080304" pitchFamily="49" charset="-128"/>
                <a:cs typeface="Poppins" pitchFamily="2" charset="77"/>
              </a:rPr>
              <a:t>Walmart Tech Hub</a:t>
            </a:r>
          </a:p>
          <a:p>
            <a:pPr marL="285750" indent="-285750">
              <a:lnSpc>
                <a:spcPct val="115000"/>
              </a:lnSpc>
              <a:spcAft>
                <a:spcPts val="1000"/>
              </a:spcAft>
              <a:buFont typeface="Arial" panose="020B0604020202020204" pitchFamily="34" charset="0"/>
              <a:buChar char="•"/>
            </a:pPr>
            <a:r>
              <a:rPr lang="en-US" sz="1400" dirty="0">
                <a:latin typeface="Century Gothic" panose="020B0502020202020204" pitchFamily="34" charset="0"/>
                <a:ea typeface="MS Mincho" panose="02020609040205080304" pitchFamily="49" charset="-128"/>
                <a:cs typeface="Poppins" pitchFamily="2" charset="77"/>
              </a:rPr>
              <a:t>Best Buy Flagship</a:t>
            </a:r>
          </a:p>
          <a:p>
            <a:pPr marL="285750" indent="-285750">
              <a:lnSpc>
                <a:spcPct val="115000"/>
              </a:lnSpc>
              <a:spcAft>
                <a:spcPts val="1000"/>
              </a:spcAft>
              <a:buFont typeface="Arial" panose="020B0604020202020204" pitchFamily="34" charset="0"/>
              <a:buChar char="•"/>
            </a:pPr>
            <a:r>
              <a:rPr lang="en-US" sz="1400" dirty="0">
                <a:effectLst/>
                <a:latin typeface="Century Gothic" panose="020B0502020202020204" pitchFamily="34" charset="0"/>
                <a:ea typeface="MS Mincho" panose="02020609040205080304" pitchFamily="49" charset="-128"/>
                <a:cs typeface="Poppins" pitchFamily="2" charset="77"/>
              </a:rPr>
              <a:t>Just Walk Out Tech-enabled Sites</a:t>
            </a:r>
          </a:p>
          <a:p>
            <a:pPr marL="285750" indent="-285750">
              <a:lnSpc>
                <a:spcPct val="115000"/>
              </a:lnSpc>
              <a:spcAft>
                <a:spcPts val="1000"/>
              </a:spcAft>
              <a:buFont typeface="Arial" panose="020B0604020202020204" pitchFamily="34" charset="0"/>
              <a:buChar char="•"/>
            </a:pPr>
            <a:r>
              <a:rPr lang="en-US" sz="1400" dirty="0">
                <a:latin typeface="Century Gothic" panose="020B0502020202020204" pitchFamily="34" charset="0"/>
                <a:ea typeface="MS Mincho" panose="02020609040205080304" pitchFamily="49" charset="-128"/>
                <a:cs typeface="Poppins" pitchFamily="2" charset="77"/>
              </a:rPr>
              <a:t>… (add in what you would like to see)</a:t>
            </a:r>
            <a:endParaRPr lang="en-US" sz="1400" dirty="0">
              <a:effectLst/>
              <a:latin typeface="Century Gothic" panose="020B0502020202020204" pitchFamily="34" charset="0"/>
              <a:ea typeface="MS Mincho" panose="02020609040205080304" pitchFamily="49" charset="-128"/>
              <a:cs typeface="Poppins" pitchFamily="2" charset="77"/>
            </a:endParaRPr>
          </a:p>
        </p:txBody>
      </p:sp>
      <p:sp>
        <p:nvSpPr>
          <p:cNvPr id="26" name="TextBox 25">
            <a:extLst>
              <a:ext uri="{FF2B5EF4-FFF2-40B4-BE49-F238E27FC236}">
                <a16:creationId xmlns:a16="http://schemas.microsoft.com/office/drawing/2014/main" id="{C4CC6A20-34A0-640B-C046-FF60A6BABE19}"/>
              </a:ext>
            </a:extLst>
          </p:cNvPr>
          <p:cNvSpPr txBox="1"/>
          <p:nvPr/>
        </p:nvSpPr>
        <p:spPr>
          <a:xfrm>
            <a:off x="2523596" y="1717640"/>
            <a:ext cx="3782153" cy="33406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500" b="1" dirty="0">
                <a:solidFill>
                  <a:prstClr val="black"/>
                </a:solidFill>
                <a:latin typeface="Century Gothic" panose="020B0502020202020204" pitchFamily="34" charset="0"/>
                <a:ea typeface="MS Mincho" panose="02020609040205080304" pitchFamily="49" charset="-128"/>
                <a:cs typeface="Poppins" pitchFamily="2" charset="77"/>
              </a:rPr>
              <a:t>Inspiration in Action</a:t>
            </a:r>
            <a:endParaRPr kumimoji="0" lang="en-US" sz="1500" b="1"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endParaRPr>
          </a:p>
        </p:txBody>
      </p:sp>
      <p:pic>
        <p:nvPicPr>
          <p:cNvPr id="30" name="Picture 29">
            <a:extLst>
              <a:ext uri="{FF2B5EF4-FFF2-40B4-BE49-F238E27FC236}">
                <a16:creationId xmlns:a16="http://schemas.microsoft.com/office/drawing/2014/main" id="{C71BCF36-BB34-6660-7DD5-1EBB098E3557}"/>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2124632" cy="6858000"/>
          </a:xfrm>
          <a:prstGeom prst="rect">
            <a:avLst/>
          </a:prstGeom>
        </p:spPr>
      </p:pic>
      <p:sp>
        <p:nvSpPr>
          <p:cNvPr id="6" name="TextBox 5">
            <a:extLst>
              <a:ext uri="{FF2B5EF4-FFF2-40B4-BE49-F238E27FC236}">
                <a16:creationId xmlns:a16="http://schemas.microsoft.com/office/drawing/2014/main" id="{3B91E48E-CCE6-FFBD-DBC1-33C8FD6E9F27}"/>
              </a:ext>
            </a:extLst>
          </p:cNvPr>
          <p:cNvSpPr txBox="1"/>
          <p:nvPr/>
        </p:nvSpPr>
        <p:spPr>
          <a:xfrm>
            <a:off x="7120017" y="2294514"/>
            <a:ext cx="4856563" cy="3231654"/>
          </a:xfrm>
          <a:prstGeom prst="rect">
            <a:avLst/>
          </a:prstGeom>
          <a:solidFill>
            <a:schemeClr val="bg1">
              <a:lumMod val="85000"/>
            </a:schemeClr>
          </a:solidFill>
        </p:spPr>
        <p:txBody>
          <a:bodyPr wrap="square">
            <a:spAutoFit/>
          </a:bodyPr>
          <a:lstStyle/>
          <a:p>
            <a:r>
              <a:rPr lang="en-US" sz="1200" b="1" dirty="0">
                <a:solidFill>
                  <a:schemeClr val="bg1">
                    <a:lumMod val="50000"/>
                  </a:schemeClr>
                </a:solidFill>
                <a:latin typeface="Century Gothic" panose="020B0502020202020204" pitchFamily="34" charset="0"/>
                <a:cs typeface="Poppins" pitchFamily="2" charset="77"/>
              </a:rPr>
              <a:t>The Tours in 2025</a:t>
            </a:r>
          </a:p>
          <a:p>
            <a:endParaRPr lang="en-US" sz="1200" dirty="0">
              <a:solidFill>
                <a:schemeClr val="bg1">
                  <a:lumMod val="50000"/>
                </a:schemeClr>
              </a:solidFill>
              <a:latin typeface="Century Gothic" panose="020B0502020202020204" pitchFamily="34" charset="0"/>
              <a:cs typeface="Poppins" pitchFamily="2" charset="77"/>
            </a:endParaRPr>
          </a:p>
          <a:p>
            <a:pPr marL="285750" indent="-285750">
              <a:buFont typeface="Arial" panose="020B0604020202020204" pitchFamily="34" charset="0"/>
              <a:buChar char="•"/>
            </a:pPr>
            <a:r>
              <a:rPr lang="en-US" sz="1200" b="1" dirty="0">
                <a:solidFill>
                  <a:schemeClr val="bg1">
                    <a:lumMod val="50000"/>
                  </a:schemeClr>
                </a:solidFill>
                <a:latin typeface="Century Gothic" panose="020B0502020202020204" pitchFamily="34" charset="0"/>
                <a:cs typeface="Poppins" pitchFamily="2" charset="77"/>
              </a:rPr>
              <a:t>Innovation in Manhattan</a:t>
            </a:r>
            <a:r>
              <a:rPr lang="en-US" sz="1200" dirty="0">
                <a:solidFill>
                  <a:schemeClr val="bg1">
                    <a:lumMod val="50000"/>
                  </a:schemeClr>
                </a:solidFill>
                <a:latin typeface="Century Gothic" panose="020B0502020202020204" pitchFamily="34" charset="0"/>
                <a:cs typeface="Poppins" pitchFamily="2" charset="77"/>
              </a:rPr>
              <a:t>: with a focus on in-store experience, design, and tech-enabled retail, Manhattan offers an array of unique and creative stores to seek inspiration from</a:t>
            </a:r>
          </a:p>
          <a:p>
            <a:pPr marL="285750" indent="-285750">
              <a:buFont typeface="Arial" panose="020B0604020202020204" pitchFamily="34" charset="0"/>
              <a:buChar char="•"/>
            </a:pPr>
            <a:endParaRPr lang="en-US" sz="1200" dirty="0">
              <a:solidFill>
                <a:schemeClr val="bg1">
                  <a:lumMod val="50000"/>
                </a:schemeClr>
              </a:solidFill>
              <a:latin typeface="Century Gothic" panose="020B0502020202020204" pitchFamily="34" charset="0"/>
              <a:cs typeface="Poppins" pitchFamily="2" charset="77"/>
            </a:endParaRPr>
          </a:p>
          <a:p>
            <a:pPr marL="285750" indent="-285750">
              <a:buFont typeface="Arial" panose="020B0604020202020204" pitchFamily="34" charset="0"/>
              <a:buChar char="•"/>
            </a:pPr>
            <a:r>
              <a:rPr lang="en-US" sz="1200" b="1" dirty="0">
                <a:solidFill>
                  <a:schemeClr val="bg1">
                    <a:lumMod val="50000"/>
                  </a:schemeClr>
                </a:solidFill>
                <a:latin typeface="Century Gothic" panose="020B0502020202020204" pitchFamily="34" charset="0"/>
                <a:cs typeface="Poppins" pitchFamily="2" charset="77"/>
              </a:rPr>
              <a:t>Real-America in Jersey</a:t>
            </a:r>
            <a:r>
              <a:rPr lang="en-US" sz="1200" dirty="0">
                <a:solidFill>
                  <a:schemeClr val="bg1">
                    <a:lumMod val="50000"/>
                  </a:schemeClr>
                </a:solidFill>
                <a:latin typeface="Century Gothic" panose="020B0502020202020204" pitchFamily="34" charset="0"/>
                <a:cs typeface="Poppins" pitchFamily="2" charset="77"/>
              </a:rPr>
              <a:t>: New Jersey is a home to every well-known American Brand (Walmart, Best Buy, Lowe’s Home Depot, Target, and more) as well as American Dream Mall which is undergoing yet another inventive shift to its value proposition</a:t>
            </a:r>
          </a:p>
          <a:p>
            <a:pPr marL="285750" indent="-285750">
              <a:buFont typeface="Arial" panose="020B0604020202020204" pitchFamily="34" charset="0"/>
              <a:buChar char="•"/>
            </a:pPr>
            <a:endParaRPr lang="en-US" sz="1200" dirty="0">
              <a:solidFill>
                <a:schemeClr val="bg1">
                  <a:lumMod val="50000"/>
                </a:schemeClr>
              </a:solidFill>
              <a:latin typeface="Century Gothic" panose="020B0502020202020204" pitchFamily="34" charset="0"/>
              <a:cs typeface="Poppins" pitchFamily="2" charset="77"/>
            </a:endParaRPr>
          </a:p>
          <a:p>
            <a:pPr marL="285750" indent="-285750">
              <a:buFont typeface="Arial" panose="020B0604020202020204" pitchFamily="34" charset="0"/>
              <a:buChar char="•"/>
            </a:pPr>
            <a:r>
              <a:rPr lang="en-US" sz="1200" b="1" dirty="0">
                <a:solidFill>
                  <a:schemeClr val="bg1">
                    <a:lumMod val="50000"/>
                  </a:schemeClr>
                </a:solidFill>
                <a:latin typeface="Century Gothic" panose="020B0502020202020204" pitchFamily="34" charset="0"/>
                <a:cs typeface="Poppins" pitchFamily="2" charset="77"/>
              </a:rPr>
              <a:t>Sustainable Brooklyn</a:t>
            </a:r>
            <a:r>
              <a:rPr lang="en-US" sz="1200" dirty="0">
                <a:solidFill>
                  <a:schemeClr val="bg1">
                    <a:lumMod val="50000"/>
                  </a:schemeClr>
                </a:solidFill>
                <a:latin typeface="Century Gothic" panose="020B0502020202020204" pitchFamily="34" charset="0"/>
                <a:cs typeface="Poppins" pitchFamily="2" charset="77"/>
              </a:rPr>
              <a:t>: Brooklyn has a highly-focused environmentally and socially conscious shopper demographics, and big brands like Wegmans are responding. </a:t>
            </a:r>
          </a:p>
        </p:txBody>
      </p:sp>
    </p:spTree>
    <p:extLst>
      <p:ext uri="{BB962C8B-B14F-4D97-AF65-F5344CB8AC3E}">
        <p14:creationId xmlns:p14="http://schemas.microsoft.com/office/powerpoint/2010/main" val="4246233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1214C-C6B7-BFEC-805D-1249E35F9767}"/>
            </a:ext>
          </a:extLst>
        </p:cNvPr>
        <p:cNvGrpSpPr/>
        <p:nvPr/>
      </p:nvGrpSpPr>
      <p:grpSpPr>
        <a:xfrm>
          <a:off x="0" y="0"/>
          <a:ext cx="0" cy="0"/>
          <a:chOff x="0" y="0"/>
          <a:chExt cx="0" cy="0"/>
        </a:xfrm>
      </p:grpSpPr>
      <p:pic>
        <p:nvPicPr>
          <p:cNvPr id="3" name="Google Shape;266;p61">
            <a:extLst>
              <a:ext uri="{FF2B5EF4-FFF2-40B4-BE49-F238E27FC236}">
                <a16:creationId xmlns:a16="http://schemas.microsoft.com/office/drawing/2014/main" id="{2FECEFB7-251F-8D94-A0C6-2FC111233ACD}"/>
              </a:ext>
            </a:extLst>
          </p:cNvPr>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10106577" y="6446217"/>
            <a:ext cx="1470657" cy="411783"/>
          </a:xfrm>
          <a:prstGeom prst="rect">
            <a:avLst/>
          </a:prstGeom>
          <a:noFill/>
          <a:ln>
            <a:noFill/>
          </a:ln>
        </p:spPr>
      </p:pic>
      <p:sp>
        <p:nvSpPr>
          <p:cNvPr id="19" name="TextBox 18">
            <a:extLst>
              <a:ext uri="{FF2B5EF4-FFF2-40B4-BE49-F238E27FC236}">
                <a16:creationId xmlns:a16="http://schemas.microsoft.com/office/drawing/2014/main" id="{14690EC6-9A65-1440-433B-AFCE8C2869EF}"/>
              </a:ext>
            </a:extLst>
          </p:cNvPr>
          <p:cNvSpPr txBox="1"/>
          <p:nvPr/>
        </p:nvSpPr>
        <p:spPr>
          <a:xfrm>
            <a:off x="2523596" y="1332326"/>
            <a:ext cx="8098475" cy="579774"/>
          </a:xfrm>
          <a:prstGeom prst="rect">
            <a:avLst/>
          </a:prstGeom>
          <a:noFill/>
        </p:spPr>
        <p:txBody>
          <a:bodyPr wrap="square">
            <a:spAutoFit/>
          </a:bodyPr>
          <a:lstStyle/>
          <a:p>
            <a:pPr marL="0" marR="0">
              <a:lnSpc>
                <a:spcPct val="115000"/>
              </a:lnSpc>
              <a:spcBef>
                <a:spcPts val="0"/>
              </a:spcBef>
              <a:spcAft>
                <a:spcPts val="1000"/>
              </a:spcAft>
            </a:pPr>
            <a:r>
              <a:rPr lang="en-US" sz="1400" dirty="0">
                <a:effectLst/>
                <a:latin typeface="Century Gothic" panose="020B0502020202020204" pitchFamily="34" charset="0"/>
                <a:ea typeface="MS Mincho" panose="02020609040205080304" pitchFamily="49" charset="-128"/>
                <a:cs typeface="Poppins" pitchFamily="2" charset="77"/>
              </a:rPr>
              <a:t>There are several specific projects and ambitions that would be validated or initiated through the work done at NRF 2025.</a:t>
            </a:r>
          </a:p>
        </p:txBody>
      </p:sp>
      <p:sp>
        <p:nvSpPr>
          <p:cNvPr id="4" name="TextBox 3">
            <a:extLst>
              <a:ext uri="{FF2B5EF4-FFF2-40B4-BE49-F238E27FC236}">
                <a16:creationId xmlns:a16="http://schemas.microsoft.com/office/drawing/2014/main" id="{F5171502-5D36-565F-013D-A978B17925AE}"/>
              </a:ext>
            </a:extLst>
          </p:cNvPr>
          <p:cNvSpPr txBox="1"/>
          <p:nvPr/>
        </p:nvSpPr>
        <p:spPr>
          <a:xfrm>
            <a:off x="2523596" y="194632"/>
            <a:ext cx="9210121" cy="672556"/>
          </a:xfrm>
          <a:prstGeom prst="rect">
            <a:avLst/>
          </a:prstGeom>
          <a:noFill/>
        </p:spPr>
        <p:txBody>
          <a:bodyPr wrap="square">
            <a:spAutoFit/>
          </a:bodyPr>
          <a:lstStyle/>
          <a:p>
            <a:pPr marL="0" marR="0">
              <a:lnSpc>
                <a:spcPct val="115000"/>
              </a:lnSpc>
              <a:spcBef>
                <a:spcPts val="0"/>
              </a:spcBef>
              <a:spcAft>
                <a:spcPts val="1000"/>
              </a:spcAft>
            </a:pPr>
            <a:r>
              <a:rPr lang="en-US" sz="3600" b="1" dirty="0">
                <a:solidFill>
                  <a:schemeClr val="bg1">
                    <a:lumMod val="50000"/>
                  </a:schemeClr>
                </a:solidFill>
                <a:latin typeface="Century Gothic" panose="020B0502020202020204" pitchFamily="34" charset="0"/>
                <a:ea typeface="MS Mincho" panose="02020609040205080304" pitchFamily="49" charset="-128"/>
                <a:cs typeface="Poppins" pitchFamily="2" charset="77"/>
              </a:rPr>
              <a:t>Making the most of it.</a:t>
            </a:r>
            <a:endParaRPr lang="en-US" sz="3600" b="1" dirty="0">
              <a:solidFill>
                <a:schemeClr val="bg1">
                  <a:lumMod val="50000"/>
                </a:schemeClr>
              </a:solidFill>
              <a:effectLst/>
              <a:latin typeface="Century Gothic" panose="020B0502020202020204" pitchFamily="34" charset="0"/>
              <a:ea typeface="MS Mincho" panose="02020609040205080304" pitchFamily="49" charset="-128"/>
              <a:cs typeface="Poppins" pitchFamily="2" charset="77"/>
            </a:endParaRPr>
          </a:p>
        </p:txBody>
      </p:sp>
      <p:sp>
        <p:nvSpPr>
          <p:cNvPr id="26" name="TextBox 25">
            <a:extLst>
              <a:ext uri="{FF2B5EF4-FFF2-40B4-BE49-F238E27FC236}">
                <a16:creationId xmlns:a16="http://schemas.microsoft.com/office/drawing/2014/main" id="{5EC4F06B-A71C-FF4B-AFE0-10F9E8FABFCB}"/>
              </a:ext>
            </a:extLst>
          </p:cNvPr>
          <p:cNvSpPr txBox="1"/>
          <p:nvPr/>
        </p:nvSpPr>
        <p:spPr>
          <a:xfrm>
            <a:off x="2523596" y="945213"/>
            <a:ext cx="3782153" cy="33406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500" b="1" dirty="0">
                <a:solidFill>
                  <a:prstClr val="black"/>
                </a:solidFill>
                <a:latin typeface="Century Gothic" panose="020B0502020202020204" pitchFamily="34" charset="0"/>
                <a:ea typeface="MS Mincho" panose="02020609040205080304" pitchFamily="49" charset="-128"/>
                <a:cs typeface="Poppins" pitchFamily="2" charset="77"/>
              </a:rPr>
              <a:t>Our Agenda</a:t>
            </a:r>
            <a:endParaRPr kumimoji="0" lang="en-US" sz="1500" b="1"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endParaRPr>
          </a:p>
        </p:txBody>
      </p:sp>
      <p:pic>
        <p:nvPicPr>
          <p:cNvPr id="30" name="Picture 29">
            <a:extLst>
              <a:ext uri="{FF2B5EF4-FFF2-40B4-BE49-F238E27FC236}">
                <a16:creationId xmlns:a16="http://schemas.microsoft.com/office/drawing/2014/main" id="{BFF88739-58DE-1E00-7D92-8CAB1D481E83}"/>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0" y="0"/>
            <a:ext cx="2124632" cy="6858000"/>
          </a:xfrm>
          <a:prstGeom prst="rect">
            <a:avLst/>
          </a:prstGeom>
        </p:spPr>
      </p:pic>
      <p:sp>
        <p:nvSpPr>
          <p:cNvPr id="7" name="TextBox 6">
            <a:extLst>
              <a:ext uri="{FF2B5EF4-FFF2-40B4-BE49-F238E27FC236}">
                <a16:creationId xmlns:a16="http://schemas.microsoft.com/office/drawing/2014/main" id="{7D1BDB8E-A8DA-4F8F-7DFD-08F988E8E098}"/>
              </a:ext>
            </a:extLst>
          </p:cNvPr>
          <p:cNvSpPr txBox="1"/>
          <p:nvPr/>
        </p:nvSpPr>
        <p:spPr>
          <a:xfrm>
            <a:off x="2523596" y="4311113"/>
            <a:ext cx="4379575" cy="2075055"/>
          </a:xfrm>
          <a:prstGeom prst="rect">
            <a:avLst/>
          </a:prstGeom>
          <a:noFill/>
        </p:spPr>
        <p:txBody>
          <a:bodyPr wrap="square">
            <a:spAutoFit/>
          </a:bodyPr>
          <a:lstStyle/>
          <a:p>
            <a:pPr marL="0" marR="0">
              <a:lnSpc>
                <a:spcPct val="115000"/>
              </a:lnSpc>
              <a:spcBef>
                <a:spcPts val="0"/>
              </a:spcBef>
              <a:spcAft>
                <a:spcPts val="1000"/>
              </a:spcAft>
            </a:pPr>
            <a:r>
              <a:rPr lang="en-US" sz="1400" dirty="0">
                <a:effectLst/>
                <a:latin typeface="Century Gothic" panose="020B0502020202020204" pitchFamily="34" charset="0"/>
                <a:ea typeface="MS Mincho" panose="02020609040205080304" pitchFamily="49" charset="-128"/>
                <a:cs typeface="Poppins" pitchFamily="2" charset="77"/>
              </a:rPr>
              <a:t>To make the most of the investment, core team members should attend together to maximize the outcomes from the investment whilst also focusing our</a:t>
            </a:r>
            <a:r>
              <a:rPr lang="en-US" sz="1400" dirty="0">
                <a:latin typeface="Century Gothic" panose="020B0502020202020204" pitchFamily="34" charset="0"/>
                <a:ea typeface="MS Mincho" panose="02020609040205080304" pitchFamily="49" charset="-128"/>
                <a:cs typeface="Poppins" pitchFamily="2" charset="77"/>
              </a:rPr>
              <a:t> actions on return.  I recommend the following team members attend:</a:t>
            </a:r>
          </a:p>
          <a:p>
            <a:pPr marL="285750" marR="0" indent="-285750">
              <a:lnSpc>
                <a:spcPct val="115000"/>
              </a:lnSpc>
              <a:spcBef>
                <a:spcPts val="0"/>
              </a:spcBef>
              <a:spcAft>
                <a:spcPts val="1000"/>
              </a:spcAft>
              <a:buFont typeface="Arial" panose="020B0604020202020204" pitchFamily="34" charset="0"/>
              <a:buChar char="•"/>
            </a:pPr>
            <a:r>
              <a:rPr lang="en-US" sz="1400" dirty="0">
                <a:effectLst/>
                <a:latin typeface="Century Gothic" panose="020B0502020202020204" pitchFamily="34" charset="0"/>
                <a:ea typeface="MS Mincho" panose="02020609040205080304" pitchFamily="49" charset="-128"/>
                <a:cs typeface="Poppins" pitchFamily="2" charset="77"/>
              </a:rPr>
              <a:t>…</a:t>
            </a:r>
          </a:p>
          <a:p>
            <a:pPr marL="285750" marR="0" indent="-285750">
              <a:lnSpc>
                <a:spcPct val="115000"/>
              </a:lnSpc>
              <a:spcBef>
                <a:spcPts val="0"/>
              </a:spcBef>
              <a:spcAft>
                <a:spcPts val="1000"/>
              </a:spcAft>
              <a:buFont typeface="Arial" panose="020B0604020202020204" pitchFamily="34" charset="0"/>
              <a:buChar char="•"/>
            </a:pPr>
            <a:r>
              <a:rPr lang="en-US" sz="1400" dirty="0">
                <a:latin typeface="Century Gothic" panose="020B0502020202020204" pitchFamily="34" charset="0"/>
                <a:ea typeface="MS Mincho" panose="02020609040205080304" pitchFamily="49" charset="-128"/>
                <a:cs typeface="Poppins" pitchFamily="2" charset="77"/>
              </a:rPr>
              <a:t>…</a:t>
            </a:r>
          </a:p>
        </p:txBody>
      </p:sp>
      <p:sp>
        <p:nvSpPr>
          <p:cNvPr id="8" name="TextBox 7">
            <a:extLst>
              <a:ext uri="{FF2B5EF4-FFF2-40B4-BE49-F238E27FC236}">
                <a16:creationId xmlns:a16="http://schemas.microsoft.com/office/drawing/2014/main" id="{E16E7149-7E7A-63BA-B1B2-A375FC867DBB}"/>
              </a:ext>
            </a:extLst>
          </p:cNvPr>
          <p:cNvSpPr txBox="1"/>
          <p:nvPr/>
        </p:nvSpPr>
        <p:spPr>
          <a:xfrm>
            <a:off x="2523596" y="3924000"/>
            <a:ext cx="3782153" cy="33406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500" b="1" dirty="0">
                <a:solidFill>
                  <a:prstClr val="black"/>
                </a:solidFill>
                <a:latin typeface="Century Gothic" panose="020B0502020202020204" pitchFamily="34" charset="0"/>
                <a:ea typeface="MS Mincho" panose="02020609040205080304" pitchFamily="49" charset="-128"/>
                <a:cs typeface="Poppins" pitchFamily="2" charset="77"/>
              </a:rPr>
              <a:t>The Team</a:t>
            </a:r>
            <a:endParaRPr kumimoji="0" lang="en-US" sz="1500" b="1"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endParaRPr>
          </a:p>
        </p:txBody>
      </p:sp>
      <p:graphicFrame>
        <p:nvGraphicFramePr>
          <p:cNvPr id="9" name="Table 8">
            <a:extLst>
              <a:ext uri="{FF2B5EF4-FFF2-40B4-BE49-F238E27FC236}">
                <a16:creationId xmlns:a16="http://schemas.microsoft.com/office/drawing/2014/main" id="{E2AC2AD6-2048-BB84-7B65-3681CC4CB679}"/>
              </a:ext>
            </a:extLst>
          </p:cNvPr>
          <p:cNvGraphicFramePr>
            <a:graphicFrameLocks noGrp="1"/>
          </p:cNvGraphicFramePr>
          <p:nvPr>
            <p:extLst>
              <p:ext uri="{D42A27DB-BD31-4B8C-83A1-F6EECF244321}">
                <p14:modId xmlns:p14="http://schemas.microsoft.com/office/powerpoint/2010/main" val="1611153974"/>
              </p:ext>
            </p:extLst>
          </p:nvPr>
        </p:nvGraphicFramePr>
        <p:xfrm>
          <a:off x="2565692" y="1944836"/>
          <a:ext cx="9384570" cy="1854200"/>
        </p:xfrm>
        <a:graphic>
          <a:graphicData uri="http://schemas.openxmlformats.org/drawingml/2006/table">
            <a:tbl>
              <a:tblPr firstRow="1" bandRow="1">
                <a:tableStyleId>{F5AB1C69-6EDB-4FF4-983F-18BD219EF322}</a:tableStyleId>
              </a:tblPr>
              <a:tblGrid>
                <a:gridCol w="2821956">
                  <a:extLst>
                    <a:ext uri="{9D8B030D-6E8A-4147-A177-3AD203B41FA5}">
                      <a16:colId xmlns:a16="http://schemas.microsoft.com/office/drawing/2014/main" val="1101705113"/>
                    </a:ext>
                  </a:extLst>
                </a:gridCol>
                <a:gridCol w="6562614">
                  <a:extLst>
                    <a:ext uri="{9D8B030D-6E8A-4147-A177-3AD203B41FA5}">
                      <a16:colId xmlns:a16="http://schemas.microsoft.com/office/drawing/2014/main" val="3469116058"/>
                    </a:ext>
                  </a:extLst>
                </a:gridCol>
              </a:tblGrid>
              <a:tr h="370840">
                <a:tc>
                  <a:txBody>
                    <a:bodyPr/>
                    <a:lstStyle/>
                    <a:p>
                      <a:pPr algn="ctr"/>
                      <a:r>
                        <a:rPr lang="en-US" sz="1400" b="0" i="0" dirty="0">
                          <a:latin typeface="Century Gothic" panose="020B0502020202020204" pitchFamily="34" charset="0"/>
                          <a:cs typeface="Poppins" pitchFamily="2" charset="77"/>
                        </a:rPr>
                        <a:t>Project/Focus Area</a:t>
                      </a:r>
                    </a:p>
                  </a:txBody>
                  <a:tcPr anchor="ctr"/>
                </a:tc>
                <a:tc>
                  <a:txBody>
                    <a:bodyPr/>
                    <a:lstStyle/>
                    <a:p>
                      <a:pPr algn="ctr"/>
                      <a:r>
                        <a:rPr lang="en-US" sz="1400" b="0" i="0" dirty="0">
                          <a:latin typeface="Century Gothic" panose="020B0502020202020204" pitchFamily="34" charset="0"/>
                          <a:cs typeface="Poppins" pitchFamily="2" charset="77"/>
                        </a:rPr>
                        <a:t>Value of Trip</a:t>
                      </a:r>
                    </a:p>
                  </a:txBody>
                  <a:tcPr anchor="ctr"/>
                </a:tc>
                <a:extLst>
                  <a:ext uri="{0D108BD9-81ED-4DB2-BD59-A6C34878D82A}">
                    <a16:rowId xmlns:a16="http://schemas.microsoft.com/office/drawing/2014/main" val="2747407088"/>
                  </a:ext>
                </a:extLst>
              </a:tr>
              <a:tr h="370840">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2690766371"/>
                  </a:ext>
                </a:extLst>
              </a:tr>
              <a:tr h="370840">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3224987579"/>
                  </a:ext>
                </a:extLst>
              </a:tr>
              <a:tr h="370840">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2650301073"/>
                  </a:ext>
                </a:extLst>
              </a:tr>
              <a:tr h="370840">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2502635384"/>
                  </a:ext>
                </a:extLst>
              </a:tr>
            </a:tbl>
          </a:graphicData>
        </a:graphic>
      </p:graphicFrame>
      <p:sp>
        <p:nvSpPr>
          <p:cNvPr id="10" name="TextBox 9">
            <a:extLst>
              <a:ext uri="{FF2B5EF4-FFF2-40B4-BE49-F238E27FC236}">
                <a16:creationId xmlns:a16="http://schemas.microsoft.com/office/drawing/2014/main" id="{5F0FA8BB-88C3-EA86-CAEB-C804F1855AA0}"/>
              </a:ext>
            </a:extLst>
          </p:cNvPr>
          <p:cNvSpPr txBox="1"/>
          <p:nvPr/>
        </p:nvSpPr>
        <p:spPr>
          <a:xfrm>
            <a:off x="6987363" y="4273135"/>
            <a:ext cx="4962899" cy="827534"/>
          </a:xfrm>
          <a:prstGeom prst="rect">
            <a:avLst/>
          </a:prstGeom>
          <a:noFill/>
        </p:spPr>
        <p:txBody>
          <a:bodyPr wrap="square">
            <a:spAutoFit/>
          </a:bodyPr>
          <a:lstStyle/>
          <a:p>
            <a:pPr marL="0" marR="0">
              <a:lnSpc>
                <a:spcPct val="115000"/>
              </a:lnSpc>
              <a:spcBef>
                <a:spcPts val="0"/>
              </a:spcBef>
              <a:spcAft>
                <a:spcPts val="1000"/>
              </a:spcAft>
            </a:pPr>
            <a:r>
              <a:rPr lang="en-US" sz="1400" dirty="0">
                <a:latin typeface="Century Gothic" panose="020B0502020202020204" pitchFamily="34" charset="0"/>
                <a:ea typeface="MS Mincho" panose="02020609040205080304" pitchFamily="49" charset="-128"/>
                <a:cs typeface="Poppins" pitchFamily="2" charset="77"/>
              </a:rPr>
              <a:t>Again, to make the most of the time taken away to gather insight, inspiration, and validation, we recommend having the following side trips:</a:t>
            </a:r>
          </a:p>
        </p:txBody>
      </p:sp>
      <p:sp>
        <p:nvSpPr>
          <p:cNvPr id="11" name="TextBox 10">
            <a:extLst>
              <a:ext uri="{FF2B5EF4-FFF2-40B4-BE49-F238E27FC236}">
                <a16:creationId xmlns:a16="http://schemas.microsoft.com/office/drawing/2014/main" id="{2EC1EEEB-AC69-7A9C-12BC-E466A888C853}"/>
              </a:ext>
            </a:extLst>
          </p:cNvPr>
          <p:cNvSpPr txBox="1"/>
          <p:nvPr/>
        </p:nvSpPr>
        <p:spPr>
          <a:xfrm>
            <a:off x="6987363" y="3886022"/>
            <a:ext cx="3782153" cy="33406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500" b="1" dirty="0">
                <a:solidFill>
                  <a:prstClr val="black"/>
                </a:solidFill>
                <a:latin typeface="Century Gothic" panose="020B0502020202020204" pitchFamily="34" charset="0"/>
                <a:ea typeface="MS Mincho" panose="02020609040205080304" pitchFamily="49" charset="-128"/>
                <a:cs typeface="Poppins" pitchFamily="2" charset="77"/>
              </a:rPr>
              <a:t>Additional Locations</a:t>
            </a:r>
            <a:endParaRPr kumimoji="0" lang="en-US" sz="1500" b="1"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endParaRPr>
          </a:p>
        </p:txBody>
      </p:sp>
      <p:graphicFrame>
        <p:nvGraphicFramePr>
          <p:cNvPr id="12" name="Table 11">
            <a:extLst>
              <a:ext uri="{FF2B5EF4-FFF2-40B4-BE49-F238E27FC236}">
                <a16:creationId xmlns:a16="http://schemas.microsoft.com/office/drawing/2014/main" id="{8704F844-AFA9-6B6B-8E79-E8E98D389498}"/>
              </a:ext>
            </a:extLst>
          </p:cNvPr>
          <p:cNvGraphicFramePr>
            <a:graphicFrameLocks noGrp="1"/>
          </p:cNvGraphicFramePr>
          <p:nvPr>
            <p:extLst>
              <p:ext uri="{D42A27DB-BD31-4B8C-83A1-F6EECF244321}">
                <p14:modId xmlns:p14="http://schemas.microsoft.com/office/powerpoint/2010/main" val="3837269427"/>
              </p:ext>
            </p:extLst>
          </p:nvPr>
        </p:nvGraphicFramePr>
        <p:xfrm>
          <a:off x="7058336" y="5180052"/>
          <a:ext cx="4891926" cy="1112520"/>
        </p:xfrm>
        <a:graphic>
          <a:graphicData uri="http://schemas.openxmlformats.org/drawingml/2006/table">
            <a:tbl>
              <a:tblPr firstRow="1" bandRow="1">
                <a:tableStyleId>{F5AB1C69-6EDB-4FF4-983F-18BD219EF322}</a:tableStyleId>
              </a:tblPr>
              <a:tblGrid>
                <a:gridCol w="1318253">
                  <a:extLst>
                    <a:ext uri="{9D8B030D-6E8A-4147-A177-3AD203B41FA5}">
                      <a16:colId xmlns:a16="http://schemas.microsoft.com/office/drawing/2014/main" val="1101705113"/>
                    </a:ext>
                  </a:extLst>
                </a:gridCol>
                <a:gridCol w="3573673">
                  <a:extLst>
                    <a:ext uri="{9D8B030D-6E8A-4147-A177-3AD203B41FA5}">
                      <a16:colId xmlns:a16="http://schemas.microsoft.com/office/drawing/2014/main" val="3469116058"/>
                    </a:ext>
                  </a:extLst>
                </a:gridCol>
              </a:tblGrid>
              <a:tr h="370840">
                <a:tc>
                  <a:txBody>
                    <a:bodyPr/>
                    <a:lstStyle/>
                    <a:p>
                      <a:pPr algn="ctr"/>
                      <a:r>
                        <a:rPr lang="en-US" sz="1050" b="0" i="0" dirty="0">
                          <a:latin typeface="Century Gothic" panose="020B0502020202020204" pitchFamily="34" charset="0"/>
                          <a:cs typeface="Poppins" pitchFamily="2" charset="77"/>
                        </a:rPr>
                        <a:t>Location</a:t>
                      </a:r>
                    </a:p>
                  </a:txBody>
                  <a:tcPr anchor="ctr"/>
                </a:tc>
                <a:tc>
                  <a:txBody>
                    <a:bodyPr/>
                    <a:lstStyle/>
                    <a:p>
                      <a:pPr algn="ctr"/>
                      <a:r>
                        <a:rPr lang="en-US" sz="1050" b="0" i="0" dirty="0">
                          <a:latin typeface="Century Gothic" panose="020B0502020202020204" pitchFamily="34" charset="0"/>
                          <a:cs typeface="Poppins" pitchFamily="2" charset="77"/>
                        </a:rPr>
                        <a:t>Purpose</a:t>
                      </a:r>
                    </a:p>
                  </a:txBody>
                  <a:tcPr anchor="ctr"/>
                </a:tc>
                <a:extLst>
                  <a:ext uri="{0D108BD9-81ED-4DB2-BD59-A6C34878D82A}">
                    <a16:rowId xmlns:a16="http://schemas.microsoft.com/office/drawing/2014/main" val="2747407088"/>
                  </a:ext>
                </a:extLst>
              </a:tr>
              <a:tr h="370840">
                <a:tc>
                  <a:txBody>
                    <a:bodyPr/>
                    <a:lstStyle/>
                    <a:p>
                      <a:pPr algn="ctr"/>
                      <a:endParaRPr lang="en-US" sz="1050" b="0" i="0" dirty="0">
                        <a:latin typeface="Century Gothic" panose="020B0502020202020204" pitchFamily="34" charset="0"/>
                        <a:cs typeface="Poppins" pitchFamily="2" charset="77"/>
                      </a:endParaRPr>
                    </a:p>
                  </a:txBody>
                  <a:tcPr anchor="ctr"/>
                </a:tc>
                <a:tc>
                  <a:txBody>
                    <a:bodyPr/>
                    <a:lstStyle/>
                    <a:p>
                      <a:pPr algn="ctr"/>
                      <a:endParaRPr lang="en-US" sz="105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2690766371"/>
                  </a:ext>
                </a:extLst>
              </a:tr>
              <a:tr h="370840">
                <a:tc>
                  <a:txBody>
                    <a:bodyPr/>
                    <a:lstStyle/>
                    <a:p>
                      <a:pPr algn="ctr"/>
                      <a:endParaRPr lang="en-US" sz="1050" b="0" i="0" dirty="0">
                        <a:latin typeface="Century Gothic" panose="020B0502020202020204" pitchFamily="34" charset="0"/>
                        <a:cs typeface="Poppins" pitchFamily="2" charset="77"/>
                      </a:endParaRPr>
                    </a:p>
                  </a:txBody>
                  <a:tcPr anchor="ctr"/>
                </a:tc>
                <a:tc>
                  <a:txBody>
                    <a:bodyPr/>
                    <a:lstStyle/>
                    <a:p>
                      <a:pPr algn="ctr"/>
                      <a:endParaRPr lang="en-US" sz="105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3224987579"/>
                  </a:ext>
                </a:extLst>
              </a:tr>
            </a:tbl>
          </a:graphicData>
        </a:graphic>
      </p:graphicFrame>
    </p:spTree>
    <p:extLst>
      <p:ext uri="{BB962C8B-B14F-4D97-AF65-F5344CB8AC3E}">
        <p14:creationId xmlns:p14="http://schemas.microsoft.com/office/powerpoint/2010/main" val="1215285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48493-1E20-ACD0-CB82-D30978556410}"/>
            </a:ext>
          </a:extLst>
        </p:cNvPr>
        <p:cNvGrpSpPr/>
        <p:nvPr/>
      </p:nvGrpSpPr>
      <p:grpSpPr>
        <a:xfrm>
          <a:off x="0" y="0"/>
          <a:ext cx="0" cy="0"/>
          <a:chOff x="0" y="0"/>
          <a:chExt cx="0" cy="0"/>
        </a:xfrm>
      </p:grpSpPr>
      <p:pic>
        <p:nvPicPr>
          <p:cNvPr id="3" name="Google Shape;266;p61">
            <a:extLst>
              <a:ext uri="{FF2B5EF4-FFF2-40B4-BE49-F238E27FC236}">
                <a16:creationId xmlns:a16="http://schemas.microsoft.com/office/drawing/2014/main" id="{62D34F7C-1A92-C960-4282-36EEF4E5E7CB}"/>
              </a:ext>
            </a:extLst>
          </p:cNvPr>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10106577" y="6446217"/>
            <a:ext cx="1470657" cy="411783"/>
          </a:xfrm>
          <a:prstGeom prst="rect">
            <a:avLst/>
          </a:prstGeom>
          <a:noFill/>
          <a:ln>
            <a:noFill/>
          </a:ln>
        </p:spPr>
      </p:pic>
      <p:sp>
        <p:nvSpPr>
          <p:cNvPr id="19" name="TextBox 18">
            <a:extLst>
              <a:ext uri="{FF2B5EF4-FFF2-40B4-BE49-F238E27FC236}">
                <a16:creationId xmlns:a16="http://schemas.microsoft.com/office/drawing/2014/main" id="{02CB28A4-1241-894B-32CA-7B76EF99BA40}"/>
              </a:ext>
            </a:extLst>
          </p:cNvPr>
          <p:cNvSpPr txBox="1"/>
          <p:nvPr/>
        </p:nvSpPr>
        <p:spPr>
          <a:xfrm>
            <a:off x="2523596" y="1332326"/>
            <a:ext cx="8098475" cy="579774"/>
          </a:xfrm>
          <a:prstGeom prst="rect">
            <a:avLst/>
          </a:prstGeom>
          <a:noFill/>
        </p:spPr>
        <p:txBody>
          <a:bodyPr wrap="square">
            <a:spAutoFit/>
          </a:bodyPr>
          <a:lstStyle/>
          <a:p>
            <a:pPr marL="0" marR="0">
              <a:lnSpc>
                <a:spcPct val="115000"/>
              </a:lnSpc>
              <a:spcBef>
                <a:spcPts val="0"/>
              </a:spcBef>
              <a:spcAft>
                <a:spcPts val="1000"/>
              </a:spcAft>
            </a:pPr>
            <a:r>
              <a:rPr lang="en-US" sz="1400" dirty="0">
                <a:effectLst/>
                <a:latin typeface="Century Gothic" panose="020B0502020202020204" pitchFamily="34" charset="0"/>
                <a:ea typeface="MS Mincho" panose="02020609040205080304" pitchFamily="49" charset="-128"/>
                <a:cs typeface="Poppins" pitchFamily="2" charset="77"/>
              </a:rPr>
              <a:t>There are several specific projects and ambitions that would be validated or initiated through the work done at NRF 2025.</a:t>
            </a:r>
          </a:p>
        </p:txBody>
      </p:sp>
      <p:sp>
        <p:nvSpPr>
          <p:cNvPr id="4" name="TextBox 3">
            <a:extLst>
              <a:ext uri="{FF2B5EF4-FFF2-40B4-BE49-F238E27FC236}">
                <a16:creationId xmlns:a16="http://schemas.microsoft.com/office/drawing/2014/main" id="{01712C02-1654-F71E-CE85-6E1332EE0C0C}"/>
              </a:ext>
            </a:extLst>
          </p:cNvPr>
          <p:cNvSpPr txBox="1"/>
          <p:nvPr/>
        </p:nvSpPr>
        <p:spPr>
          <a:xfrm>
            <a:off x="2523596" y="194632"/>
            <a:ext cx="9210121" cy="672556"/>
          </a:xfrm>
          <a:prstGeom prst="rect">
            <a:avLst/>
          </a:prstGeom>
          <a:noFill/>
        </p:spPr>
        <p:txBody>
          <a:bodyPr wrap="square">
            <a:spAutoFit/>
          </a:bodyPr>
          <a:lstStyle/>
          <a:p>
            <a:pPr marL="0" marR="0">
              <a:lnSpc>
                <a:spcPct val="115000"/>
              </a:lnSpc>
              <a:spcBef>
                <a:spcPts val="0"/>
              </a:spcBef>
              <a:spcAft>
                <a:spcPts val="1000"/>
              </a:spcAft>
            </a:pPr>
            <a:r>
              <a:rPr lang="en-US" sz="3600" b="1" dirty="0">
                <a:solidFill>
                  <a:schemeClr val="bg1">
                    <a:lumMod val="50000"/>
                  </a:schemeClr>
                </a:solidFill>
                <a:latin typeface="Century Gothic" panose="020B0502020202020204" pitchFamily="34" charset="0"/>
                <a:ea typeface="MS Mincho" panose="02020609040205080304" pitchFamily="49" charset="-128"/>
                <a:cs typeface="Poppins" pitchFamily="2" charset="77"/>
              </a:rPr>
              <a:t>Making the most of it.</a:t>
            </a:r>
            <a:endParaRPr lang="en-US" sz="3600" b="1" dirty="0">
              <a:solidFill>
                <a:schemeClr val="bg1">
                  <a:lumMod val="50000"/>
                </a:schemeClr>
              </a:solidFill>
              <a:effectLst/>
              <a:latin typeface="Century Gothic" panose="020B0502020202020204" pitchFamily="34" charset="0"/>
              <a:ea typeface="MS Mincho" panose="02020609040205080304" pitchFamily="49" charset="-128"/>
              <a:cs typeface="Poppins" pitchFamily="2" charset="77"/>
            </a:endParaRPr>
          </a:p>
        </p:txBody>
      </p:sp>
      <p:sp>
        <p:nvSpPr>
          <p:cNvPr id="26" name="TextBox 25">
            <a:extLst>
              <a:ext uri="{FF2B5EF4-FFF2-40B4-BE49-F238E27FC236}">
                <a16:creationId xmlns:a16="http://schemas.microsoft.com/office/drawing/2014/main" id="{D37DC4B1-C2D6-5ED0-A183-B1751269E8BC}"/>
              </a:ext>
            </a:extLst>
          </p:cNvPr>
          <p:cNvSpPr txBox="1"/>
          <p:nvPr/>
        </p:nvSpPr>
        <p:spPr>
          <a:xfrm>
            <a:off x="2523596" y="945213"/>
            <a:ext cx="3782153" cy="33406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500" b="1" dirty="0">
                <a:solidFill>
                  <a:prstClr val="black"/>
                </a:solidFill>
                <a:latin typeface="Century Gothic" panose="020B0502020202020204" pitchFamily="34" charset="0"/>
                <a:ea typeface="MS Mincho" panose="02020609040205080304" pitchFamily="49" charset="-128"/>
                <a:cs typeface="Poppins" pitchFamily="2" charset="77"/>
              </a:rPr>
              <a:t>The Expected Return</a:t>
            </a:r>
            <a:endParaRPr kumimoji="0" lang="en-US" sz="1500" b="1"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endParaRPr>
          </a:p>
        </p:txBody>
      </p:sp>
      <p:pic>
        <p:nvPicPr>
          <p:cNvPr id="30" name="Picture 29">
            <a:extLst>
              <a:ext uri="{FF2B5EF4-FFF2-40B4-BE49-F238E27FC236}">
                <a16:creationId xmlns:a16="http://schemas.microsoft.com/office/drawing/2014/main" id="{2FE9CB6F-7E20-B81E-13C2-FF605EEB3788}"/>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0" y="0"/>
            <a:ext cx="2124632" cy="6858000"/>
          </a:xfrm>
          <a:prstGeom prst="rect">
            <a:avLst/>
          </a:prstGeom>
        </p:spPr>
      </p:pic>
      <p:graphicFrame>
        <p:nvGraphicFramePr>
          <p:cNvPr id="9" name="Table 8">
            <a:extLst>
              <a:ext uri="{FF2B5EF4-FFF2-40B4-BE49-F238E27FC236}">
                <a16:creationId xmlns:a16="http://schemas.microsoft.com/office/drawing/2014/main" id="{8FF9E9CD-3D8E-7F23-3417-04912704CB43}"/>
              </a:ext>
            </a:extLst>
          </p:cNvPr>
          <p:cNvGraphicFramePr>
            <a:graphicFrameLocks noGrp="1"/>
          </p:cNvGraphicFramePr>
          <p:nvPr>
            <p:extLst>
              <p:ext uri="{D42A27DB-BD31-4B8C-83A1-F6EECF244321}">
                <p14:modId xmlns:p14="http://schemas.microsoft.com/office/powerpoint/2010/main" val="2615558397"/>
              </p:ext>
            </p:extLst>
          </p:nvPr>
        </p:nvGraphicFramePr>
        <p:xfrm>
          <a:off x="2565692" y="1944836"/>
          <a:ext cx="9384570" cy="3876040"/>
        </p:xfrm>
        <a:graphic>
          <a:graphicData uri="http://schemas.openxmlformats.org/drawingml/2006/table">
            <a:tbl>
              <a:tblPr firstRow="1" bandRow="1">
                <a:tableStyleId>{F5AB1C69-6EDB-4FF4-983F-18BD219EF322}</a:tableStyleId>
              </a:tblPr>
              <a:tblGrid>
                <a:gridCol w="1876914">
                  <a:extLst>
                    <a:ext uri="{9D8B030D-6E8A-4147-A177-3AD203B41FA5}">
                      <a16:colId xmlns:a16="http://schemas.microsoft.com/office/drawing/2014/main" val="1101705113"/>
                    </a:ext>
                  </a:extLst>
                </a:gridCol>
                <a:gridCol w="1876914">
                  <a:extLst>
                    <a:ext uri="{9D8B030D-6E8A-4147-A177-3AD203B41FA5}">
                      <a16:colId xmlns:a16="http://schemas.microsoft.com/office/drawing/2014/main" val="3469116058"/>
                    </a:ext>
                  </a:extLst>
                </a:gridCol>
                <a:gridCol w="1876914">
                  <a:extLst>
                    <a:ext uri="{9D8B030D-6E8A-4147-A177-3AD203B41FA5}">
                      <a16:colId xmlns:a16="http://schemas.microsoft.com/office/drawing/2014/main" val="3667350680"/>
                    </a:ext>
                  </a:extLst>
                </a:gridCol>
                <a:gridCol w="1876914">
                  <a:extLst>
                    <a:ext uri="{9D8B030D-6E8A-4147-A177-3AD203B41FA5}">
                      <a16:colId xmlns:a16="http://schemas.microsoft.com/office/drawing/2014/main" val="1261902261"/>
                    </a:ext>
                  </a:extLst>
                </a:gridCol>
                <a:gridCol w="1876914">
                  <a:extLst>
                    <a:ext uri="{9D8B030D-6E8A-4147-A177-3AD203B41FA5}">
                      <a16:colId xmlns:a16="http://schemas.microsoft.com/office/drawing/2014/main" val="1390981119"/>
                    </a:ext>
                  </a:extLst>
                </a:gridCol>
              </a:tblGrid>
              <a:tr h="370840">
                <a:tc>
                  <a:txBody>
                    <a:bodyPr/>
                    <a:lstStyle/>
                    <a:p>
                      <a:pPr algn="ctr"/>
                      <a:r>
                        <a:rPr lang="en-US" b="1" dirty="0"/>
                        <a:t>Item/Innovation</a:t>
                      </a:r>
                      <a:endParaRPr lang="en-US" dirty="0"/>
                    </a:p>
                  </a:txBody>
                  <a:tcPr anchor="ctr"/>
                </a:tc>
                <a:tc>
                  <a:txBody>
                    <a:bodyPr/>
                    <a:lstStyle/>
                    <a:p>
                      <a:pPr algn="ctr"/>
                      <a:r>
                        <a:rPr lang="en-US" b="1"/>
                        <a:t>Description</a:t>
                      </a:r>
                      <a:endParaRPr lang="en-US"/>
                    </a:p>
                  </a:txBody>
                  <a:tcPr anchor="ctr"/>
                </a:tc>
                <a:tc>
                  <a:txBody>
                    <a:bodyPr/>
                    <a:lstStyle/>
                    <a:p>
                      <a:pPr algn="ctr"/>
                      <a:r>
                        <a:rPr lang="en-US" b="1"/>
                        <a:t>Potential Value</a:t>
                      </a:r>
                      <a:endParaRPr lang="en-US"/>
                    </a:p>
                  </a:txBody>
                  <a:tcPr anchor="ctr"/>
                </a:tc>
                <a:tc>
                  <a:txBody>
                    <a:bodyPr/>
                    <a:lstStyle/>
                    <a:p>
                      <a:pPr algn="ctr"/>
                      <a:r>
                        <a:rPr lang="en-US" b="1"/>
                        <a:t>Investment Required</a:t>
                      </a:r>
                      <a:endParaRPr lang="en-US"/>
                    </a:p>
                  </a:txBody>
                  <a:tcPr anchor="ctr"/>
                </a:tc>
                <a:tc>
                  <a:txBody>
                    <a:bodyPr/>
                    <a:lstStyle/>
                    <a:p>
                      <a:pPr algn="ctr"/>
                      <a:r>
                        <a:rPr lang="en-US" b="1"/>
                        <a:t>ROI Justification</a:t>
                      </a:r>
                      <a:endParaRPr lang="en-US"/>
                    </a:p>
                  </a:txBody>
                  <a:tcPr anchor="ctr"/>
                </a:tc>
                <a:extLst>
                  <a:ext uri="{0D108BD9-81ED-4DB2-BD59-A6C34878D82A}">
                    <a16:rowId xmlns:a16="http://schemas.microsoft.com/office/drawing/2014/main" val="2747407088"/>
                  </a:ext>
                </a:extLst>
              </a:tr>
              <a:tr h="370840">
                <a:tc>
                  <a:txBody>
                    <a:bodyPr/>
                    <a:lstStyle/>
                    <a:p>
                      <a:pPr algn="ctr"/>
                      <a:r>
                        <a:rPr lang="en-US" sz="900" dirty="0">
                          <a:solidFill>
                            <a:schemeClr val="bg1">
                              <a:lumMod val="65000"/>
                            </a:schemeClr>
                          </a:solidFill>
                        </a:rPr>
                        <a:t>Innovation/Technology</a:t>
                      </a:r>
                      <a:endParaRPr lang="en-US" sz="900" b="0" i="0" dirty="0">
                        <a:solidFill>
                          <a:schemeClr val="bg1">
                            <a:lumMod val="65000"/>
                          </a:schemeClr>
                        </a:solidFill>
                        <a:latin typeface="Century Gothic" panose="020B0502020202020204" pitchFamily="34" charset="0"/>
                        <a:cs typeface="Poppins" pitchFamily="2" charset="77"/>
                      </a:endParaRPr>
                    </a:p>
                  </a:txBody>
                  <a:tcPr anchor="ctr"/>
                </a:tc>
                <a:tc>
                  <a:txBody>
                    <a:bodyPr/>
                    <a:lstStyle/>
                    <a:p>
                      <a:pPr algn="ctr"/>
                      <a:r>
                        <a:rPr lang="en-US" sz="900" dirty="0">
                          <a:solidFill>
                            <a:schemeClr val="bg1">
                              <a:lumMod val="65000"/>
                            </a:schemeClr>
                          </a:solidFill>
                        </a:rPr>
                        <a:t>Brief explanation of what the innovation is and its impact on retail (e.g., AI-powered personalization, RFID tracking)</a:t>
                      </a:r>
                      <a:endParaRPr lang="en-US" sz="900" b="0" i="0" dirty="0">
                        <a:solidFill>
                          <a:schemeClr val="bg1">
                            <a:lumMod val="65000"/>
                          </a:schemeClr>
                        </a:solidFill>
                        <a:latin typeface="Century Gothic" panose="020B0502020202020204" pitchFamily="34" charset="0"/>
                        <a:cs typeface="Poppins" pitchFamily="2" charset="77"/>
                      </a:endParaRPr>
                    </a:p>
                  </a:txBody>
                  <a:tcPr anchor="ctr"/>
                </a:tc>
                <a:tc>
                  <a:txBody>
                    <a:bodyPr/>
                    <a:lstStyle/>
                    <a:p>
                      <a:pPr algn="ctr"/>
                      <a:r>
                        <a:rPr lang="en-US" sz="900" dirty="0">
                          <a:solidFill>
                            <a:schemeClr val="bg1">
                              <a:lumMod val="65000"/>
                            </a:schemeClr>
                          </a:solidFill>
                        </a:rPr>
                        <a:t>Estimated dollar value of increased revenue, reduced costs, or efficiencies</a:t>
                      </a:r>
                      <a:endParaRPr lang="en-US" sz="900" b="0" i="0" dirty="0">
                        <a:solidFill>
                          <a:schemeClr val="bg1">
                            <a:lumMod val="65000"/>
                          </a:schemeClr>
                        </a:solidFill>
                        <a:latin typeface="Century Gothic" panose="020B0502020202020204" pitchFamily="34" charset="0"/>
                        <a:cs typeface="Poppins" pitchFamily="2" charset="77"/>
                      </a:endParaRPr>
                    </a:p>
                  </a:txBody>
                  <a:tcPr anchor="ctr"/>
                </a:tc>
                <a:tc>
                  <a:txBody>
                    <a:bodyPr/>
                    <a:lstStyle/>
                    <a:p>
                      <a:pPr algn="ctr"/>
                      <a:r>
                        <a:rPr lang="en-US" sz="900" dirty="0">
                          <a:solidFill>
                            <a:schemeClr val="bg1">
                              <a:lumMod val="65000"/>
                            </a:schemeClr>
                          </a:solidFill>
                        </a:rPr>
                        <a:t>Cost of implementing the technology or adopting the strategy</a:t>
                      </a:r>
                      <a:endParaRPr lang="en-US" sz="900" b="0" i="0" dirty="0">
                        <a:solidFill>
                          <a:schemeClr val="bg1">
                            <a:lumMod val="65000"/>
                          </a:schemeClr>
                        </a:solidFill>
                        <a:latin typeface="Century Gothic" panose="020B0502020202020204" pitchFamily="34" charset="0"/>
                        <a:cs typeface="Poppins" pitchFamily="2" charset="77"/>
                      </a:endParaRPr>
                    </a:p>
                  </a:txBody>
                  <a:tcPr anchor="ctr"/>
                </a:tc>
                <a:tc>
                  <a:txBody>
                    <a:bodyPr/>
                    <a:lstStyle/>
                    <a:p>
                      <a:pPr algn="ctr"/>
                      <a:r>
                        <a:rPr lang="en-US" sz="900" dirty="0">
                          <a:solidFill>
                            <a:schemeClr val="bg1">
                              <a:lumMod val="65000"/>
                            </a:schemeClr>
                          </a:solidFill>
                        </a:rPr>
                        <a:t>How the investment leads to growth, cost savings, or enhanced customer satisfaction</a:t>
                      </a:r>
                      <a:endParaRPr lang="en-US" sz="900" b="0" i="0" dirty="0">
                        <a:solidFill>
                          <a:schemeClr val="bg1">
                            <a:lumMod val="65000"/>
                          </a:schemeClr>
                        </a:solidFill>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2690766371"/>
                  </a:ext>
                </a:extLst>
              </a:tr>
              <a:tr h="370840">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3224987579"/>
                  </a:ext>
                </a:extLst>
              </a:tr>
              <a:tr h="370840">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2650301073"/>
                  </a:ext>
                </a:extLst>
              </a:tr>
              <a:tr h="370840">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2502635384"/>
                  </a:ext>
                </a:extLst>
              </a:tr>
              <a:tr h="370840">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334307197"/>
                  </a:ext>
                </a:extLst>
              </a:tr>
              <a:tr h="370840">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705893289"/>
                  </a:ext>
                </a:extLst>
              </a:tr>
              <a:tr h="370840">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815429272"/>
                  </a:ext>
                </a:extLst>
              </a:tr>
              <a:tr h="370840">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tc>
                  <a:txBody>
                    <a:bodyPr/>
                    <a:lstStyle/>
                    <a:p>
                      <a:pPr algn="ctr"/>
                      <a:endParaRPr lang="en-US" sz="1400" b="0" i="0" dirty="0">
                        <a:latin typeface="Century Gothic" panose="020B0502020202020204" pitchFamily="34" charset="0"/>
                        <a:cs typeface="Poppins" pitchFamily="2" charset="77"/>
                      </a:endParaRPr>
                    </a:p>
                  </a:txBody>
                  <a:tcPr anchor="ctr"/>
                </a:tc>
                <a:extLst>
                  <a:ext uri="{0D108BD9-81ED-4DB2-BD59-A6C34878D82A}">
                    <a16:rowId xmlns:a16="http://schemas.microsoft.com/office/drawing/2014/main" val="2953202776"/>
                  </a:ext>
                </a:extLst>
              </a:tr>
            </a:tbl>
          </a:graphicData>
        </a:graphic>
      </p:graphicFrame>
    </p:spTree>
    <p:extLst>
      <p:ext uri="{BB962C8B-B14F-4D97-AF65-F5344CB8AC3E}">
        <p14:creationId xmlns:p14="http://schemas.microsoft.com/office/powerpoint/2010/main" val="203223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4EDBE-E2D2-75BF-A992-B87922949ACD}"/>
            </a:ext>
          </a:extLst>
        </p:cNvPr>
        <p:cNvGrpSpPr/>
        <p:nvPr/>
      </p:nvGrpSpPr>
      <p:grpSpPr>
        <a:xfrm>
          <a:off x="0" y="0"/>
          <a:ext cx="0" cy="0"/>
          <a:chOff x="0" y="0"/>
          <a:chExt cx="0" cy="0"/>
        </a:xfrm>
      </p:grpSpPr>
      <p:pic>
        <p:nvPicPr>
          <p:cNvPr id="3" name="Google Shape;266;p61">
            <a:extLst>
              <a:ext uri="{FF2B5EF4-FFF2-40B4-BE49-F238E27FC236}">
                <a16:creationId xmlns:a16="http://schemas.microsoft.com/office/drawing/2014/main" id="{F424C072-A83D-5872-6D0A-D323DA344B60}"/>
              </a:ext>
            </a:extLst>
          </p:cNvPr>
          <p:cNvPicPr preferRelativeResize="0"/>
          <p:nvPr/>
        </p:nvPicPr>
        <p:blipFill rotWithShape="1">
          <a:blip r:embed="rId2" cstate="email">
            <a:extLst>
              <a:ext uri="{28A0092B-C50C-407E-A947-70E740481C1C}">
                <a14:useLocalDpi xmlns:a14="http://schemas.microsoft.com/office/drawing/2010/main"/>
              </a:ext>
            </a:extLst>
          </a:blip>
          <a:srcRect/>
          <a:stretch/>
        </p:blipFill>
        <p:spPr>
          <a:xfrm>
            <a:off x="10263060" y="15388"/>
            <a:ext cx="1470657" cy="411783"/>
          </a:xfrm>
          <a:prstGeom prst="rect">
            <a:avLst/>
          </a:prstGeom>
          <a:noFill/>
          <a:ln>
            <a:noFill/>
          </a:ln>
        </p:spPr>
      </p:pic>
      <p:sp>
        <p:nvSpPr>
          <p:cNvPr id="4" name="TextBox 3">
            <a:extLst>
              <a:ext uri="{FF2B5EF4-FFF2-40B4-BE49-F238E27FC236}">
                <a16:creationId xmlns:a16="http://schemas.microsoft.com/office/drawing/2014/main" id="{AF8D0930-94C3-9027-C729-E1A35FCADA92}"/>
              </a:ext>
            </a:extLst>
          </p:cNvPr>
          <p:cNvSpPr txBox="1"/>
          <p:nvPr/>
        </p:nvSpPr>
        <p:spPr>
          <a:xfrm>
            <a:off x="2422852" y="206843"/>
            <a:ext cx="9210121" cy="672556"/>
          </a:xfrm>
          <a:prstGeom prst="rect">
            <a:avLst/>
          </a:prstGeom>
          <a:noFill/>
        </p:spPr>
        <p:txBody>
          <a:bodyPr wrap="square">
            <a:spAutoFit/>
          </a:bodyPr>
          <a:lstStyle/>
          <a:p>
            <a:pPr marL="0" marR="0">
              <a:lnSpc>
                <a:spcPct val="115000"/>
              </a:lnSpc>
              <a:spcBef>
                <a:spcPts val="0"/>
              </a:spcBef>
              <a:spcAft>
                <a:spcPts val="1000"/>
              </a:spcAft>
            </a:pPr>
            <a:r>
              <a:rPr lang="en-US" sz="3600" b="1" dirty="0">
                <a:solidFill>
                  <a:schemeClr val="bg1">
                    <a:lumMod val="50000"/>
                  </a:schemeClr>
                </a:solidFill>
                <a:latin typeface="Century Gothic" panose="020B0502020202020204" pitchFamily="34" charset="0"/>
                <a:ea typeface="MS Mincho" panose="02020609040205080304" pitchFamily="49" charset="-128"/>
                <a:cs typeface="Poppins" pitchFamily="2" charset="77"/>
              </a:rPr>
              <a:t>Making the most of it.</a:t>
            </a:r>
            <a:endParaRPr lang="en-US" sz="3600" b="1" dirty="0">
              <a:solidFill>
                <a:schemeClr val="bg1">
                  <a:lumMod val="50000"/>
                </a:schemeClr>
              </a:solidFill>
              <a:effectLst/>
              <a:latin typeface="Century Gothic" panose="020B0502020202020204" pitchFamily="34" charset="0"/>
              <a:ea typeface="MS Mincho" panose="02020609040205080304" pitchFamily="49" charset="-128"/>
              <a:cs typeface="Poppins" pitchFamily="2" charset="77"/>
            </a:endParaRPr>
          </a:p>
        </p:txBody>
      </p:sp>
      <p:sp>
        <p:nvSpPr>
          <p:cNvPr id="26" name="TextBox 25">
            <a:extLst>
              <a:ext uri="{FF2B5EF4-FFF2-40B4-BE49-F238E27FC236}">
                <a16:creationId xmlns:a16="http://schemas.microsoft.com/office/drawing/2014/main" id="{79994D1C-6EB2-FDE3-E494-4B482FC658EC}"/>
              </a:ext>
            </a:extLst>
          </p:cNvPr>
          <p:cNvSpPr txBox="1"/>
          <p:nvPr/>
        </p:nvSpPr>
        <p:spPr>
          <a:xfrm>
            <a:off x="2404578" y="879399"/>
            <a:ext cx="4690004" cy="33406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sz="1500" dirty="0">
                <a:solidFill>
                  <a:prstClr val="black"/>
                </a:solidFill>
                <a:latin typeface="Century Gothic" panose="020B0502020202020204" pitchFamily="34" charset="0"/>
                <a:ea typeface="MS Mincho" panose="02020609040205080304" pitchFamily="49" charset="-128"/>
                <a:cs typeface="Poppins" pitchFamily="2" charset="77"/>
              </a:rPr>
              <a:t>Some Examples to Help Your Thinking</a:t>
            </a:r>
            <a:endParaRPr kumimoji="0" lang="en-US" sz="1500" u="none" strike="noStrike" kern="1200" cap="none" spc="0" normalizeH="0" baseline="0" noProof="0" dirty="0">
              <a:ln>
                <a:noFill/>
              </a:ln>
              <a:solidFill>
                <a:prstClr val="black"/>
              </a:solidFill>
              <a:effectLst/>
              <a:uLnTx/>
              <a:uFillTx/>
              <a:latin typeface="Century Gothic" panose="020B0502020202020204" pitchFamily="34" charset="0"/>
              <a:ea typeface="MS Mincho" panose="02020609040205080304" pitchFamily="49" charset="-128"/>
              <a:cs typeface="Poppins" pitchFamily="2" charset="77"/>
            </a:endParaRPr>
          </a:p>
        </p:txBody>
      </p:sp>
      <p:pic>
        <p:nvPicPr>
          <p:cNvPr id="30" name="Picture 29">
            <a:extLst>
              <a:ext uri="{FF2B5EF4-FFF2-40B4-BE49-F238E27FC236}">
                <a16:creationId xmlns:a16="http://schemas.microsoft.com/office/drawing/2014/main" id="{E4521C92-E16F-2ED4-CD17-B886C8F33B98}"/>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0" y="0"/>
            <a:ext cx="2124632" cy="6858000"/>
          </a:xfrm>
          <a:prstGeom prst="rect">
            <a:avLst/>
          </a:prstGeom>
        </p:spPr>
      </p:pic>
      <p:sp>
        <p:nvSpPr>
          <p:cNvPr id="16" name="TextBox 15">
            <a:extLst>
              <a:ext uri="{FF2B5EF4-FFF2-40B4-BE49-F238E27FC236}">
                <a16:creationId xmlns:a16="http://schemas.microsoft.com/office/drawing/2014/main" id="{526145E7-5766-98E9-78E9-FB0A87A06926}"/>
              </a:ext>
            </a:extLst>
          </p:cNvPr>
          <p:cNvSpPr txBox="1"/>
          <p:nvPr/>
        </p:nvSpPr>
        <p:spPr>
          <a:xfrm>
            <a:off x="2404578" y="1266869"/>
            <a:ext cx="4623335" cy="2985433"/>
          </a:xfrm>
          <a:prstGeom prst="rect">
            <a:avLst/>
          </a:prstGeom>
          <a:noFill/>
        </p:spPr>
        <p:txBody>
          <a:bodyPr wrap="square">
            <a:spAutoFit/>
          </a:bodyPr>
          <a:lstStyle/>
          <a:p>
            <a:r>
              <a:rPr lang="en-US" sz="1200" b="1"/>
              <a:t>AI-Powered Personalization</a:t>
            </a:r>
            <a:endParaRPr lang="en-US" sz="1200"/>
          </a:p>
          <a:p>
            <a:r>
              <a:rPr lang="en-US" sz="1100" b="1"/>
              <a:t>Description</a:t>
            </a:r>
            <a:r>
              <a:rPr lang="en-US" sz="1100"/>
              <a:t>: AI-driven personalization tools help retailers deliver tailored experiences based on customer behavior, leading to increased sales and customer loyalty.</a:t>
            </a:r>
          </a:p>
          <a:p>
            <a:endParaRPr lang="en-US" sz="1100"/>
          </a:p>
          <a:p>
            <a:r>
              <a:rPr lang="en-US" sz="1100" b="1"/>
              <a:t>Potential Value</a:t>
            </a:r>
            <a:r>
              <a:rPr lang="en-US" sz="1100"/>
              <a:t>:</a:t>
            </a:r>
          </a:p>
          <a:p>
            <a:pPr marL="285750" indent="-285750">
              <a:buFont typeface="Arial" panose="020B0604020202020204" pitchFamily="34" charset="0"/>
              <a:buChar char="•"/>
            </a:pPr>
            <a:r>
              <a:rPr lang="en-US" sz="1100" b="1"/>
              <a:t>Revenue Uplift</a:t>
            </a:r>
            <a:r>
              <a:rPr lang="en-US" sz="1100"/>
              <a:t>: Studies show that personalization can boost revenue by 10-15% </a:t>
            </a:r>
          </a:p>
          <a:p>
            <a:pPr marL="285750" indent="-285750">
              <a:buFont typeface="Arial" panose="020B0604020202020204" pitchFamily="34" charset="0"/>
              <a:buChar char="•"/>
            </a:pPr>
            <a:r>
              <a:rPr lang="en-US" sz="1100" b="1"/>
              <a:t>Improved Conversion Rates</a:t>
            </a:r>
            <a:r>
              <a:rPr lang="en-US" sz="1100"/>
              <a:t>: Retailers using AI have reported conversion rate increases of 20-30%.</a:t>
            </a:r>
          </a:p>
          <a:p>
            <a:r>
              <a:rPr lang="en-US" sz="1100" b="1"/>
              <a:t>Investment Required</a:t>
            </a:r>
            <a:r>
              <a:rPr lang="en-US" sz="1100"/>
              <a:t>:</a:t>
            </a:r>
          </a:p>
          <a:p>
            <a:pPr marL="285750" indent="-285750">
              <a:buFont typeface="Arial" panose="020B0604020202020204" pitchFamily="34" charset="0"/>
              <a:buChar char="•"/>
            </a:pPr>
            <a:r>
              <a:rPr lang="en-US" sz="1100" b="1"/>
              <a:t>Cost</a:t>
            </a:r>
            <a:r>
              <a:rPr lang="en-US" sz="1100"/>
              <a:t>: AI software integration, training, and ongoing data analysis costs. Estimated at AUD $100,000 to $200,000 for a medium-sized retailer.</a:t>
            </a:r>
          </a:p>
          <a:p>
            <a:r>
              <a:rPr lang="en-US" sz="1100" b="1"/>
              <a:t>ROI Justification</a:t>
            </a:r>
            <a:r>
              <a:rPr lang="en-US" sz="1100"/>
              <a:t>:</a:t>
            </a:r>
          </a:p>
          <a:p>
            <a:pPr marL="285750" indent="-285750">
              <a:buFont typeface="Arial" panose="020B0604020202020204" pitchFamily="34" charset="0"/>
              <a:buChar char="•"/>
            </a:pPr>
            <a:r>
              <a:rPr lang="en-US" sz="1100"/>
              <a:t>If personalized experiences lead to a 5% increase in average order value, that could represent an additional AUD $500,000 annually for a retailer with AUD $10 million in revenue.</a:t>
            </a:r>
          </a:p>
        </p:txBody>
      </p:sp>
      <p:sp>
        <p:nvSpPr>
          <p:cNvPr id="5" name="TextBox 4">
            <a:extLst>
              <a:ext uri="{FF2B5EF4-FFF2-40B4-BE49-F238E27FC236}">
                <a16:creationId xmlns:a16="http://schemas.microsoft.com/office/drawing/2014/main" id="{E8865CC3-6658-1586-1EB5-A24968376BBB}"/>
              </a:ext>
            </a:extLst>
          </p:cNvPr>
          <p:cNvSpPr txBox="1"/>
          <p:nvPr/>
        </p:nvSpPr>
        <p:spPr>
          <a:xfrm>
            <a:off x="7307858" y="1266869"/>
            <a:ext cx="4623335" cy="2816156"/>
          </a:xfrm>
          <a:prstGeom prst="rect">
            <a:avLst/>
          </a:prstGeom>
          <a:noFill/>
        </p:spPr>
        <p:txBody>
          <a:bodyPr wrap="square">
            <a:spAutoFit/>
          </a:bodyPr>
          <a:lstStyle/>
          <a:p>
            <a:r>
              <a:rPr lang="en-US" sz="1200" b="1"/>
              <a:t>RFID for Inventory and Shrinkage Control</a:t>
            </a:r>
            <a:endParaRPr lang="en-US" sz="1200"/>
          </a:p>
          <a:p>
            <a:r>
              <a:rPr lang="en-US" sz="1100" b="1"/>
              <a:t>Description</a:t>
            </a:r>
            <a:r>
              <a:rPr lang="en-US" sz="1100"/>
              <a:t>: RFID helps track inventory in real-time, reducing stockouts and improving inventory accuracy.</a:t>
            </a:r>
          </a:p>
          <a:p>
            <a:r>
              <a:rPr lang="en-US" sz="1100" b="1"/>
              <a:t>Potential Value</a:t>
            </a:r>
            <a:r>
              <a:rPr lang="en-US" sz="1100"/>
              <a:t>:</a:t>
            </a:r>
          </a:p>
          <a:p>
            <a:pPr marL="285750" indent="-285750">
              <a:buFont typeface="Arial" panose="020B0604020202020204" pitchFamily="34" charset="0"/>
              <a:buChar char="•"/>
            </a:pPr>
            <a:r>
              <a:rPr lang="en-US" sz="1100" b="1"/>
              <a:t>Shrinkage Reduction</a:t>
            </a:r>
            <a:r>
              <a:rPr lang="en-US" sz="1100"/>
              <a:t>: RFID can reduce shrinkage by up to 15-20%, which is significant considering that shrinkage costs retailers billions annually​</a:t>
            </a:r>
          </a:p>
          <a:p>
            <a:pPr marL="285750" indent="-285750">
              <a:buFont typeface="Arial" panose="020B0604020202020204" pitchFamily="34" charset="0"/>
              <a:buChar char="•"/>
            </a:pPr>
            <a:r>
              <a:rPr lang="en-US" sz="1100" b="1"/>
              <a:t>Inventory Turnover</a:t>
            </a:r>
            <a:r>
              <a:rPr lang="en-US" sz="1100"/>
              <a:t>: Retailers implementing RFID have seen improvements in turnover by 8-10%.</a:t>
            </a:r>
          </a:p>
          <a:p>
            <a:r>
              <a:rPr lang="en-US" sz="1100" b="1"/>
              <a:t>Investment Required</a:t>
            </a:r>
            <a:r>
              <a:rPr lang="en-US" sz="1100"/>
              <a:t>:</a:t>
            </a:r>
          </a:p>
          <a:p>
            <a:pPr marL="285750" indent="-285750">
              <a:buFont typeface="Arial" panose="020B0604020202020204" pitchFamily="34" charset="0"/>
              <a:buChar char="•"/>
            </a:pPr>
            <a:r>
              <a:rPr lang="en-US" sz="1100" b="1"/>
              <a:t>Cost</a:t>
            </a:r>
            <a:r>
              <a:rPr lang="en-US" sz="1100"/>
              <a:t>: Installation of RFID systems, RFID tags for products, and ongoing software fees. For a mid-size retailer, the cost might be around AUD $300,000.</a:t>
            </a:r>
          </a:p>
          <a:p>
            <a:r>
              <a:rPr lang="en-US" sz="1100" b="1"/>
              <a:t>ROI Justification</a:t>
            </a:r>
            <a:r>
              <a:rPr lang="en-US" sz="1100"/>
              <a:t>:</a:t>
            </a:r>
          </a:p>
          <a:p>
            <a:pPr marL="285750" indent="-285750">
              <a:buFont typeface="Arial" panose="020B0604020202020204" pitchFamily="34" charset="0"/>
              <a:buChar char="•"/>
            </a:pPr>
            <a:r>
              <a:rPr lang="en-US" sz="1100"/>
              <a:t>Shrinkage reduction of 15% for a retailer losing AUD $1 million annually to shrinkage could save them AUD $150,000. The payback period for RFID implementation would be approximately 2 years.</a:t>
            </a:r>
          </a:p>
        </p:txBody>
      </p:sp>
      <p:sp>
        <p:nvSpPr>
          <p:cNvPr id="7" name="TextBox 6">
            <a:extLst>
              <a:ext uri="{FF2B5EF4-FFF2-40B4-BE49-F238E27FC236}">
                <a16:creationId xmlns:a16="http://schemas.microsoft.com/office/drawing/2014/main" id="{FD57BBD1-B18C-4FDA-D634-11B0C83F3D48}"/>
              </a:ext>
            </a:extLst>
          </p:cNvPr>
          <p:cNvSpPr txBox="1"/>
          <p:nvPr/>
        </p:nvSpPr>
        <p:spPr>
          <a:xfrm>
            <a:off x="7307858" y="4380399"/>
            <a:ext cx="4623335" cy="2462213"/>
          </a:xfrm>
          <a:prstGeom prst="rect">
            <a:avLst/>
          </a:prstGeom>
          <a:noFill/>
        </p:spPr>
        <p:txBody>
          <a:bodyPr wrap="square">
            <a:spAutoFit/>
          </a:bodyPr>
          <a:lstStyle/>
          <a:p>
            <a:r>
              <a:rPr lang="en-US" sz="1100" b="1"/>
              <a:t>Unified Commerce (Omnichannel Solutions)</a:t>
            </a:r>
            <a:endParaRPr lang="en-US" sz="1100"/>
          </a:p>
          <a:p>
            <a:r>
              <a:rPr lang="en-US" sz="1100" b="1"/>
              <a:t>Description</a:t>
            </a:r>
            <a:r>
              <a:rPr lang="en-US" sz="1100"/>
              <a:t>: Unifying online and offline data for seamless customer experiences (e.g., click-and-collect, mobile checkout).</a:t>
            </a:r>
          </a:p>
          <a:p>
            <a:r>
              <a:rPr lang="en-US" sz="1100" b="1"/>
              <a:t>Potential Value</a:t>
            </a:r>
            <a:r>
              <a:rPr lang="en-US" sz="1100"/>
              <a:t>:</a:t>
            </a:r>
          </a:p>
          <a:p>
            <a:pPr marL="285750" indent="-285750">
              <a:buFont typeface="Arial" panose="020B0604020202020204" pitchFamily="34" charset="0"/>
              <a:buChar char="•"/>
            </a:pPr>
            <a:r>
              <a:rPr lang="en-US" sz="1100" b="1"/>
              <a:t>Sales Growth</a:t>
            </a:r>
            <a:r>
              <a:rPr lang="en-US" sz="1100"/>
              <a:t>: Retailers with strong omnichannel capabilities have seen a 7-10% increase in sales​</a:t>
            </a:r>
            <a:br>
              <a:rPr lang="en-US" sz="1100"/>
            </a:br>
            <a:r>
              <a:rPr lang="en-US" sz="1100" b="1"/>
              <a:t>Customer Retention</a:t>
            </a:r>
            <a:r>
              <a:rPr lang="en-US" sz="1100"/>
              <a:t>: Unified experiences increase customer retention by 15-20%.</a:t>
            </a:r>
          </a:p>
          <a:p>
            <a:r>
              <a:rPr lang="en-US" sz="1100" b="1"/>
              <a:t>Investment Required</a:t>
            </a:r>
            <a:r>
              <a:rPr lang="en-US" sz="1100"/>
              <a:t>:</a:t>
            </a:r>
          </a:p>
          <a:p>
            <a:pPr marL="285750" indent="-285750">
              <a:buFont typeface="Arial" panose="020B0604020202020204" pitchFamily="34" charset="0"/>
              <a:buChar char="•"/>
            </a:pPr>
            <a:r>
              <a:rPr lang="en-US" sz="1100" b="1"/>
              <a:t>Cost</a:t>
            </a:r>
            <a:r>
              <a:rPr lang="en-US" sz="1100"/>
              <a:t>: Technology integration and workforce training for a mid-size retailer might range from AUD $250,000 to $500,000.</a:t>
            </a:r>
          </a:p>
          <a:p>
            <a:r>
              <a:rPr lang="en-US" sz="1100" b="1"/>
              <a:t>ROI Justification</a:t>
            </a:r>
            <a:r>
              <a:rPr lang="en-US" sz="1100"/>
              <a:t>:</a:t>
            </a:r>
          </a:p>
          <a:p>
            <a:pPr marL="285750" indent="-285750">
              <a:buFont typeface="Arial" panose="020B0604020202020204" pitchFamily="34" charset="0"/>
              <a:buChar char="•"/>
            </a:pPr>
            <a:r>
              <a:rPr lang="en-US" sz="1100"/>
              <a:t>A retailer with AUD $20 million in revenue could increase sales by AUD $1.4 to $2 million annually, justifying the investment within the first year.</a:t>
            </a:r>
          </a:p>
        </p:txBody>
      </p:sp>
      <p:sp>
        <p:nvSpPr>
          <p:cNvPr id="10" name="TextBox 9">
            <a:extLst>
              <a:ext uri="{FF2B5EF4-FFF2-40B4-BE49-F238E27FC236}">
                <a16:creationId xmlns:a16="http://schemas.microsoft.com/office/drawing/2014/main" id="{222C65C6-0F0D-5ED9-DA88-5567FBBCF18D}"/>
              </a:ext>
            </a:extLst>
          </p:cNvPr>
          <p:cNvSpPr txBox="1"/>
          <p:nvPr/>
        </p:nvSpPr>
        <p:spPr>
          <a:xfrm>
            <a:off x="2337909" y="4380399"/>
            <a:ext cx="4690004" cy="2477601"/>
          </a:xfrm>
          <a:prstGeom prst="rect">
            <a:avLst/>
          </a:prstGeom>
          <a:noFill/>
        </p:spPr>
        <p:txBody>
          <a:bodyPr wrap="square">
            <a:spAutoFit/>
          </a:bodyPr>
          <a:lstStyle/>
          <a:p>
            <a:r>
              <a:rPr lang="en-US" sz="1200" b="1"/>
              <a:t>Sustainability Initiatives (Circular Economy)</a:t>
            </a:r>
          </a:p>
          <a:p>
            <a:r>
              <a:rPr lang="en-US" sz="1100" b="1"/>
              <a:t>Description</a:t>
            </a:r>
            <a:r>
              <a:rPr lang="en-US" sz="1100"/>
              <a:t>: Implementing sustainable practices like resale or recycling programs (e.g., IKEA’s resale initiative).</a:t>
            </a:r>
          </a:p>
          <a:p>
            <a:r>
              <a:rPr lang="en-US" sz="1100" b="1"/>
              <a:t>Potential Value</a:t>
            </a:r>
            <a:r>
              <a:rPr lang="en-US" sz="1100"/>
              <a:t>:</a:t>
            </a:r>
          </a:p>
          <a:p>
            <a:pPr marL="285750" indent="-285750">
              <a:buFont typeface="Arial" panose="020B0604020202020204" pitchFamily="34" charset="0"/>
              <a:buChar char="•"/>
            </a:pPr>
            <a:r>
              <a:rPr lang="en-US" sz="1100" b="1"/>
              <a:t>Consumer Demand</a:t>
            </a:r>
            <a:r>
              <a:rPr lang="en-US" sz="1100"/>
              <a:t>: 70% of consumers prefer to purchase from companies that are environmentally conscious​</a:t>
            </a:r>
          </a:p>
          <a:p>
            <a:pPr marL="285750" indent="-285750">
              <a:buFont typeface="Arial" panose="020B0604020202020204" pitchFamily="34" charset="0"/>
              <a:buChar char="•"/>
            </a:pPr>
            <a:r>
              <a:rPr lang="en-US" sz="1100" b="1"/>
              <a:t>Brand Loyalty</a:t>
            </a:r>
            <a:r>
              <a:rPr lang="en-US" sz="1100"/>
              <a:t>: Sustainable practices can lead to 10% higher brand loyalty.</a:t>
            </a:r>
          </a:p>
          <a:p>
            <a:r>
              <a:rPr lang="en-US" sz="1100" b="1"/>
              <a:t>Investment Required</a:t>
            </a:r>
            <a:r>
              <a:rPr lang="en-US" sz="1100"/>
              <a:t>:</a:t>
            </a:r>
          </a:p>
          <a:p>
            <a:pPr marL="285750" indent="-285750">
              <a:buFont typeface="Arial" panose="020B0604020202020204" pitchFamily="34" charset="0"/>
              <a:buChar char="•"/>
            </a:pPr>
            <a:r>
              <a:rPr lang="en-US" sz="1100" b="1"/>
              <a:t>Cost</a:t>
            </a:r>
            <a:r>
              <a:rPr lang="en-US" sz="1100"/>
              <a:t>: Implementing recycling systems or resale platforms could cost AUD $100,000 for system setup and marketing.</a:t>
            </a:r>
          </a:p>
          <a:p>
            <a:r>
              <a:rPr lang="en-US" sz="1100" b="1"/>
              <a:t>ROI Justification</a:t>
            </a:r>
            <a:r>
              <a:rPr lang="en-US" sz="1100"/>
              <a:t>:</a:t>
            </a:r>
          </a:p>
          <a:p>
            <a:pPr marL="285750" indent="-285750">
              <a:buFont typeface="Arial" panose="020B0604020202020204" pitchFamily="34" charset="0"/>
              <a:buChar char="•"/>
            </a:pPr>
            <a:r>
              <a:rPr lang="en-US" sz="1100"/>
              <a:t>Increased loyalty and positive brand perception could drive a 5% increase in revenue, which for a retailer with AUD $15 million in revenue, would mean an additional AUD $750,000 annually.</a:t>
            </a:r>
          </a:p>
        </p:txBody>
      </p:sp>
    </p:spTree>
    <p:extLst>
      <p:ext uri="{BB962C8B-B14F-4D97-AF65-F5344CB8AC3E}">
        <p14:creationId xmlns:p14="http://schemas.microsoft.com/office/powerpoint/2010/main" val="2578800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TotalTime>
  <Words>2087</Words>
  <Application>Microsoft Office PowerPoint</Application>
  <PresentationFormat>Widescreen</PresentationFormat>
  <Paragraphs>167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Andrew Smith</dc:creator>
  <cp:lastModifiedBy>Andrew Smith</cp:lastModifiedBy>
  <cp:revision>2</cp:revision>
  <dcterms:created xsi:type="dcterms:W3CDTF">2023-08-25T12:07:03Z</dcterms:created>
  <dcterms:modified xsi:type="dcterms:W3CDTF">2024-10-16T19:54:44Z</dcterms:modified>
</cp:coreProperties>
</file>